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6"/>
  </p:notesMasterIdLst>
  <p:sldIdLst>
    <p:sldId id="256" r:id="rId2"/>
    <p:sldId id="263" r:id="rId3"/>
    <p:sldId id="265" r:id="rId4"/>
    <p:sldId id="266" r:id="rId5"/>
    <p:sldId id="267" r:id="rId6"/>
    <p:sldId id="269" r:id="rId7"/>
    <p:sldId id="268" r:id="rId8"/>
    <p:sldId id="270" r:id="rId9"/>
    <p:sldId id="272" r:id="rId10"/>
    <p:sldId id="274" r:id="rId11"/>
    <p:sldId id="275" r:id="rId12"/>
    <p:sldId id="276" r:id="rId13"/>
    <p:sldId id="277" r:id="rId14"/>
    <p:sldId id="279" r:id="rId15"/>
    <p:sldId id="278" r:id="rId16"/>
    <p:sldId id="280" r:id="rId17"/>
    <p:sldId id="285" r:id="rId18"/>
    <p:sldId id="286" r:id="rId19"/>
    <p:sldId id="287" r:id="rId20"/>
    <p:sldId id="291" r:id="rId21"/>
    <p:sldId id="290" r:id="rId22"/>
    <p:sldId id="292" r:id="rId23"/>
    <p:sldId id="288" r:id="rId24"/>
    <p:sldId id="289" r:id="rId2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00"/>
    <a:srgbClr val="FF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4" autoAdjust="0"/>
    <p:restoredTop sz="88206" autoAdjust="0"/>
  </p:normalViewPr>
  <p:slideViewPr>
    <p:cSldViewPr>
      <p:cViewPr>
        <p:scale>
          <a:sx n="70" d="100"/>
          <a:sy n="70" d="100"/>
        </p:scale>
        <p:origin x="-834" y="-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D0972E-31F5-4A77-9064-D4F48AA272E2}" type="datetimeFigureOut">
              <a:rPr lang="en-US" smtClean="0"/>
              <a:t>5/1/2016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0F7E3A-7BCA-429C-BE3B-E2F54549C3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7970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Self-replicating</a:t>
            </a:r>
            <a:r>
              <a:rPr lang="en-US" baseline="0" dirty="0" smtClean="0"/>
              <a:t> virus theorized in lecture #3</a:t>
            </a:r>
          </a:p>
          <a:p>
            <a:endParaRPr lang="en-US" baseline="0" dirty="0" smtClean="0"/>
          </a:p>
          <a:p>
            <a:r>
              <a:rPr lang="en-US" dirty="0" smtClean="0"/>
              <a:t>1966 </a:t>
            </a:r>
          </a:p>
          <a:p>
            <a:r>
              <a:rPr lang="en-US" dirty="0" smtClean="0"/>
              <a:t>University of Illinois</a:t>
            </a:r>
          </a:p>
          <a:p>
            <a:r>
              <a:rPr lang="en-US" dirty="0" smtClean="0"/>
              <a:t>“Theory of Self-Reproducing</a:t>
            </a:r>
            <a:r>
              <a:rPr lang="en-US" baseline="0" dirty="0" smtClean="0"/>
              <a:t> Automata”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F7E3A-7BCA-429C-BE3B-E2F54549C32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2710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F7E3A-7BCA-429C-BE3B-E2F54549C32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6096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Shallow</a:t>
            </a:r>
            <a:r>
              <a:rPr lang="en-US" baseline="0" dirty="0" smtClean="0"/>
              <a:t> + Wide vs. Deep + Narrow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F7E3A-7BCA-429C-BE3B-E2F54549C32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0631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GPGPU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F7E3A-7BCA-429C-BE3B-E2F54549C32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3511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Examples</a:t>
            </a:r>
            <a:r>
              <a:rPr lang="en-US" baseline="0" dirty="0" smtClean="0"/>
              <a:t> of implementation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F7E3A-7BCA-429C-BE3B-E2F54549C32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8678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F7E3A-7BCA-429C-BE3B-E2F54549C32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5313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Author: Richard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Skrenta</a:t>
            </a:r>
            <a:r>
              <a:rPr lang="en-US" baseline="0" dirty="0" smtClean="0"/>
              <a:t>, 15 years old</a:t>
            </a:r>
            <a:endParaRPr lang="en-US" dirty="0" smtClean="0"/>
          </a:p>
          <a:p>
            <a:r>
              <a:rPr lang="en-US" dirty="0" smtClean="0"/>
              <a:t>Target: Apple</a:t>
            </a:r>
            <a:r>
              <a:rPr lang="en-US" baseline="0" dirty="0" smtClean="0"/>
              <a:t> II Series: </a:t>
            </a:r>
            <a:r>
              <a:rPr lang="en-US" dirty="0" smtClean="0"/>
              <a:t>Apple DOS</a:t>
            </a:r>
            <a:r>
              <a:rPr lang="en-US" baseline="0" dirty="0" smtClean="0"/>
              <a:t> 3.3</a:t>
            </a:r>
          </a:p>
          <a:p>
            <a:r>
              <a:rPr lang="en-US" baseline="0" dirty="0" smtClean="0"/>
              <a:t>Type: “Boot Sector Virus”</a:t>
            </a:r>
          </a:p>
          <a:p>
            <a:endParaRPr lang="en-US" baseline="0" dirty="0" smtClean="0"/>
          </a:p>
          <a:p>
            <a:r>
              <a:rPr lang="en-US" baseline="0" dirty="0" smtClean="0"/>
              <a:t>Executed on 50</a:t>
            </a:r>
            <a:r>
              <a:rPr lang="en-US" baseline="30000" dirty="0" smtClean="0"/>
              <a:t>th</a:t>
            </a:r>
            <a:r>
              <a:rPr lang="en-US" baseline="0" dirty="0" smtClean="0"/>
              <a:t> play</a:t>
            </a:r>
          </a:p>
          <a:p>
            <a:endParaRPr lang="en-US" baseline="0" dirty="0" smtClean="0"/>
          </a:p>
          <a:p>
            <a:r>
              <a:rPr lang="en-US" baseline="0" dirty="0" smtClean="0"/>
              <a:t>Effect: Unintentionally overwrote reserve tracks in memory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F7E3A-7BCA-429C-BE3B-E2F54549C32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1481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1983 War Games</a:t>
            </a:r>
            <a:r>
              <a:rPr lang="en-US" baseline="0" dirty="0" smtClean="0"/>
              <a:t> released</a:t>
            </a:r>
          </a:p>
          <a:p>
            <a:r>
              <a:rPr lang="en-US" dirty="0" smtClean="0"/>
              <a:t>1984 NSDD-145 passed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F7E3A-7BCA-429C-BE3B-E2F54549C32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960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Robert Morris</a:t>
            </a:r>
          </a:p>
          <a:p>
            <a:r>
              <a:rPr lang="en-US" dirty="0" smtClean="0"/>
              <a:t>Self-replicating</a:t>
            </a:r>
            <a:r>
              <a:rPr lang="en-US" baseline="0" dirty="0" smtClean="0"/>
              <a:t> worm that exploited </a:t>
            </a:r>
            <a:r>
              <a:rPr lang="en-US" baseline="0" dirty="0" err="1" smtClean="0"/>
              <a:t>sendmail</a:t>
            </a:r>
            <a:r>
              <a:rPr lang="en-US" baseline="0" dirty="0" smtClean="0"/>
              <a:t>, finger, </a:t>
            </a:r>
            <a:r>
              <a:rPr lang="en-US" baseline="0" dirty="0" err="1" smtClean="0"/>
              <a:t>rsh</a:t>
            </a:r>
            <a:r>
              <a:rPr lang="en-US" baseline="0" dirty="0" smtClean="0"/>
              <a:t>/</a:t>
            </a:r>
            <a:r>
              <a:rPr lang="en-US" baseline="0" dirty="0" err="1" smtClean="0"/>
              <a:t>rexec</a:t>
            </a:r>
            <a:r>
              <a:rPr lang="en-US" baseline="0" dirty="0" smtClean="0"/>
              <a:t>, and weak passwords</a:t>
            </a:r>
            <a:endParaRPr lang="en-US" dirty="0" smtClean="0"/>
          </a:p>
          <a:p>
            <a:r>
              <a:rPr lang="en-US" baseline="0" dirty="0" smtClean="0"/>
              <a:t>Bug in recognition accelerated spread leading to first DDoS attack and disabled 10% of the internet (60,000 computers)</a:t>
            </a:r>
          </a:p>
          <a:p>
            <a:endParaRPr lang="en-US" dirty="0" smtClean="0"/>
          </a:p>
          <a:p>
            <a:r>
              <a:rPr lang="en-US" dirty="0" smtClean="0"/>
              <a:t>Outcome</a:t>
            </a:r>
          </a:p>
          <a:p>
            <a:r>
              <a:rPr lang="en-US" dirty="0" smtClean="0"/>
              <a:t>Computer Fraud and Abuse Act of 1986</a:t>
            </a:r>
          </a:p>
          <a:p>
            <a:r>
              <a:rPr lang="en-US" dirty="0" smtClean="0"/>
              <a:t>DARPA</a:t>
            </a:r>
            <a:r>
              <a:rPr lang="en-US" baseline="0" dirty="0" smtClean="0"/>
              <a:t> funds Computer Emergency Response Team Coordination Center (CERT/CC) @ Carnegie-Melon University</a:t>
            </a:r>
          </a:p>
          <a:p>
            <a:r>
              <a:rPr lang="en-US" baseline="0" dirty="0" smtClean="0"/>
              <a:t>NSD-42 (replaces NSD-145)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F7E3A-7BCA-429C-BE3B-E2F54549C32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7564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2012 Internet</a:t>
            </a:r>
            <a:r>
              <a:rPr lang="en-US" baseline="0" dirty="0" smtClean="0"/>
              <a:t> Census</a:t>
            </a:r>
          </a:p>
          <a:p>
            <a:r>
              <a:rPr lang="en-US" baseline="0" dirty="0" smtClean="0"/>
              <a:t>24 Hours of data illegally collected with a </a:t>
            </a:r>
            <a:r>
              <a:rPr lang="en-US" baseline="0" dirty="0" err="1" smtClean="0"/>
              <a:t>BotNet</a:t>
            </a:r>
            <a:r>
              <a:rPr lang="en-US" baseline="0" dirty="0" smtClean="0"/>
              <a:t> of 500K hacked computers</a:t>
            </a:r>
          </a:p>
          <a:p>
            <a:r>
              <a:rPr lang="en-US" baseline="0" dirty="0" smtClean="0"/>
              <a:t>High Use = Yellow/Red</a:t>
            </a:r>
          </a:p>
          <a:p>
            <a:r>
              <a:rPr lang="en-US" baseline="0" dirty="0" smtClean="0"/>
              <a:t>Low Use = Green/Blue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F7E3A-7BCA-429C-BE3B-E2F54549C32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6590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Too many</a:t>
            </a:r>
            <a:r>
              <a:rPr lang="en-US" baseline="0" dirty="0" smtClean="0"/>
              <a:t> governing bodies involved</a:t>
            </a:r>
            <a:endParaRPr lang="en-US" dirty="0" smtClean="0"/>
          </a:p>
          <a:p>
            <a:r>
              <a:rPr lang="en-US" baseline="0" dirty="0" smtClean="0"/>
              <a:t>Financial motivations</a:t>
            </a:r>
          </a:p>
          <a:p>
            <a:r>
              <a:rPr lang="en-US" baseline="0" dirty="0" smtClean="0"/>
              <a:t>Passive reactionary</a:t>
            </a:r>
          </a:p>
          <a:p>
            <a:r>
              <a:rPr lang="en-US" baseline="0" dirty="0" smtClean="0"/>
              <a:t>Stuck in the 90’s</a:t>
            </a:r>
          </a:p>
          <a:p>
            <a:r>
              <a:rPr lang="en-US" baseline="0" dirty="0" smtClean="0"/>
              <a:t>Evolving organized threat </a:t>
            </a:r>
            <a:r>
              <a:rPr lang="en-US" baseline="0" dirty="0" smtClean="0">
                <a:sym typeface="Wingdings" panose="05000000000000000000" pitchFamily="2" charset="2"/>
              </a:rPr>
              <a:t> APT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F7E3A-7BCA-429C-BE3B-E2F54549C32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9730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APT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F7E3A-7BCA-429C-BE3B-E2F54549C32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0397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 Model</a:t>
            </a:r>
            <a:r>
              <a:rPr lang="en-US" baseline="0" dirty="0" smtClean="0"/>
              <a:t> for </a:t>
            </a:r>
            <a:r>
              <a:rPr lang="en-US" baseline="0" dirty="0" err="1" smtClean="0"/>
              <a:t>parallelisation</a:t>
            </a:r>
            <a:endParaRPr lang="en-US" dirty="0" smtClean="0"/>
          </a:p>
          <a:p>
            <a:r>
              <a:rPr lang="en-US" dirty="0" smtClean="0"/>
              <a:t>Inspired</a:t>
            </a:r>
            <a:r>
              <a:rPr lang="en-US" baseline="0" dirty="0" smtClean="0"/>
              <a:t> by LISP</a:t>
            </a:r>
          </a:p>
          <a:p>
            <a:r>
              <a:rPr lang="en-US" baseline="0" dirty="0" smtClean="0"/>
              <a:t>Custom functions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F7E3A-7BCA-429C-BE3B-E2F54549C32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111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Distributed Systems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F7E3A-7BCA-429C-BE3B-E2F54549C32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4682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27F94-1D79-4C32-95CA-BAF351AF5BA9}" type="datetimeFigureOut">
              <a:rPr lang="en-US" smtClean="0"/>
              <a:t>5/1/2016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9EAA5-396F-4884-987D-219BFBBAC1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5576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27F94-1D79-4C32-95CA-BAF351AF5BA9}" type="datetimeFigureOut">
              <a:rPr lang="en-US" smtClean="0"/>
              <a:t>5/1/2016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9EAA5-396F-4884-987D-219BFBBAC1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2801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27F94-1D79-4C32-95CA-BAF351AF5BA9}" type="datetimeFigureOut">
              <a:rPr lang="en-US" smtClean="0"/>
              <a:t>5/1/2016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9EAA5-396F-4884-987D-219BFBBAC1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7196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27F94-1D79-4C32-95CA-BAF351AF5BA9}" type="datetimeFigureOut">
              <a:rPr lang="en-US" smtClean="0"/>
              <a:t>5/1/2016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9EAA5-396F-4884-987D-219BFBBAC1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3906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27F94-1D79-4C32-95CA-BAF351AF5BA9}" type="datetimeFigureOut">
              <a:rPr lang="en-US" smtClean="0"/>
              <a:t>5/1/2016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9EAA5-396F-4884-987D-219BFBBAC1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4015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27F94-1D79-4C32-95CA-BAF351AF5BA9}" type="datetimeFigureOut">
              <a:rPr lang="en-US" smtClean="0"/>
              <a:t>5/1/2016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9EAA5-396F-4884-987D-219BFBBAC1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7833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27F94-1D79-4C32-95CA-BAF351AF5BA9}" type="datetimeFigureOut">
              <a:rPr lang="en-US" smtClean="0"/>
              <a:t>5/1/2016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9EAA5-396F-4884-987D-219BFBBAC1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8870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27F94-1D79-4C32-95CA-BAF351AF5BA9}" type="datetimeFigureOut">
              <a:rPr lang="en-US" smtClean="0"/>
              <a:t>5/1/2016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9EAA5-396F-4884-987D-219BFBBAC1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7720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27F94-1D79-4C32-95CA-BAF351AF5BA9}" type="datetimeFigureOut">
              <a:rPr lang="en-US" smtClean="0"/>
              <a:t>5/1/2016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9EAA5-396F-4884-987D-219BFBBAC1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72564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27F94-1D79-4C32-95CA-BAF351AF5BA9}" type="datetimeFigureOut">
              <a:rPr lang="en-US" smtClean="0"/>
              <a:t>5/1/2016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9EAA5-396F-4884-987D-219BFBBAC1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437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27F94-1D79-4C32-95CA-BAF351AF5BA9}" type="datetimeFigureOut">
              <a:rPr lang="en-US" smtClean="0"/>
              <a:t>5/1/2016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9EAA5-396F-4884-987D-219BFBBAC1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73791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C27F94-1D79-4C32-95CA-BAF351AF5BA9}" type="datetimeFigureOut">
              <a:rPr lang="en-US" smtClean="0"/>
              <a:t>5/1/2016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39EAA5-396F-4884-987D-219BFBBAC1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0492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microsoft.com/office/2007/relationships/hdphoto" Target="../media/hdphoto4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gif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63" r="18897"/>
          <a:stretch/>
        </p:blipFill>
        <p:spPr>
          <a:xfrm>
            <a:off x="0" y="1"/>
            <a:ext cx="9144000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034029" y="164112"/>
            <a:ext cx="410997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 algn="ctr"/>
            <a:r>
              <a:rPr lang="en-US" sz="5400" b="1" dirty="0" smtClean="0">
                <a:ln w="50800"/>
                <a:solidFill>
                  <a:schemeClr val="bg1">
                    <a:shade val="50000"/>
                  </a:schemeClr>
                </a:solidFill>
              </a:rPr>
              <a:t>Cybersecurity</a:t>
            </a:r>
            <a:endParaRPr lang="en-US" sz="5400" b="1" dirty="0">
              <a:ln w="50800"/>
              <a:solidFill>
                <a:schemeClr val="bg1">
                  <a:shade val="50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065712" y="962821"/>
            <a:ext cx="74090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 algn="ctr"/>
            <a:r>
              <a:rPr lang="en-US" sz="5400" b="1" dirty="0">
                <a:ln w="50800"/>
                <a:solidFill>
                  <a:schemeClr val="bg1">
                    <a:shade val="50000"/>
                  </a:schemeClr>
                </a:solidFill>
              </a:rPr>
              <a:t>I</a:t>
            </a:r>
            <a:r>
              <a:rPr lang="en-US" sz="5400" b="1" dirty="0" smtClean="0">
                <a:ln w="50800"/>
                <a:solidFill>
                  <a:schemeClr val="bg1">
                    <a:shade val="50000"/>
                  </a:schemeClr>
                </a:solidFill>
              </a:rPr>
              <a:t>n</a:t>
            </a:r>
            <a:endParaRPr lang="en-US" sz="5400" b="1" dirty="0">
              <a:ln w="50800"/>
              <a:solidFill>
                <a:schemeClr val="bg1">
                  <a:shade val="50000"/>
                </a:scheme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793920" y="962821"/>
            <a:ext cx="231198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 algn="ctr"/>
            <a:r>
              <a:rPr lang="en-US" sz="5400" b="1" dirty="0" smtClean="0">
                <a:ln w="50800"/>
                <a:solidFill>
                  <a:schemeClr val="bg1">
                    <a:shade val="50000"/>
                  </a:schemeClr>
                </a:solidFill>
              </a:rPr>
              <a:t>Parallel</a:t>
            </a:r>
            <a:endParaRPr lang="en-US" sz="5400" b="1" dirty="0">
              <a:ln w="50800"/>
              <a:solidFill>
                <a:schemeClr val="bg1">
                  <a:shade val="50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806620" y="1886151"/>
            <a:ext cx="1880376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C00"/>
                </a:solidFill>
                <a:latin typeface="High Tower Text" panose="02040502050506030303" pitchFamily="18" charset="0"/>
              </a:rPr>
              <a:t>A Presentation By</a:t>
            </a:r>
          </a:p>
          <a:p>
            <a:pPr algn="ctr"/>
            <a:r>
              <a:rPr lang="en-US" sz="2000" dirty="0" smtClean="0">
                <a:solidFill>
                  <a:srgbClr val="FFCC00"/>
                </a:solidFill>
                <a:latin typeface="High Tower Text" panose="02040502050506030303" pitchFamily="18" charset="0"/>
              </a:rPr>
              <a:t>Scot Matson</a:t>
            </a:r>
          </a:p>
          <a:p>
            <a:pPr algn="ctr"/>
            <a:r>
              <a:rPr lang="en-US" sz="1600" dirty="0" smtClean="0">
                <a:solidFill>
                  <a:srgbClr val="FFCC00"/>
                </a:solidFill>
                <a:latin typeface="High Tower Text" panose="02040502050506030303" pitchFamily="18" charset="0"/>
              </a:rPr>
              <a:t>(V)</a:t>
            </a:r>
            <a:endParaRPr lang="en-US" sz="1600" dirty="0">
              <a:solidFill>
                <a:srgbClr val="FFCC00"/>
              </a:solidFill>
              <a:latin typeface="High Tower Text" panose="020405020505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53790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71632" y="457200"/>
            <a:ext cx="6738768" cy="1200329"/>
          </a:xfrm>
          <a:prstGeom prst="rect">
            <a:avLst/>
          </a:prstGeom>
          <a:noFill/>
          <a:effectLst/>
          <a:scene3d>
            <a:camera prst="perspectiveFront"/>
            <a:lightRig rig="threePt" dir="t"/>
          </a:scene3d>
        </p:spPr>
        <p:txBody>
          <a:bodyPr wrap="non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r>
              <a:rPr lang="en-US" sz="6600" b="1" dirty="0" err="1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malware</a:t>
            </a:r>
            <a:r>
              <a:rPr lang="en-US" sz="7200" b="1" dirty="0" err="1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VECTORS</a:t>
            </a:r>
            <a:endParaRPr lang="en-US" sz="7200" b="1" dirty="0" smtClean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379561" y="2209800"/>
            <a:ext cx="2895600" cy="3046988"/>
          </a:xfrm>
          <a:prstGeom prst="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Phishing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Watering Holes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Trojans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Zero Day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DDoS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Social Engineering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DNS Spoofing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Scareware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656161" y="2209800"/>
            <a:ext cx="2895600" cy="3046988"/>
          </a:xfrm>
          <a:prstGeom prst="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Bots / Botnet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Injection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Cross-Site Scripting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Eavesdropping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Port Scanning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Brute Force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Exploit Kits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 smtClean="0"/>
              <a:t>Malvertising</a:t>
            </a: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159482184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00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500"/>
                            </p:stCondLst>
                            <p:childTnLst>
                              <p:par>
                                <p:cTn id="5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79561" y="2209800"/>
            <a:ext cx="2895600" cy="2308324"/>
          </a:xfrm>
          <a:prstGeom prst="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Spyware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Backdoors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Rootkits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 smtClean="0"/>
              <a:t>Ransomeware</a:t>
            </a:r>
            <a:endParaRPr lang="en-US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Browser Hijacking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Shared Libraries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656161" y="2209800"/>
            <a:ext cx="2895600" cy="2308324"/>
          </a:xfrm>
          <a:prstGeom prst="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Worms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RATs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Buffer Overflow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Logic Bomb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Viruses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Fork Bomb</a:t>
            </a:r>
          </a:p>
        </p:txBody>
      </p:sp>
      <p:sp>
        <p:nvSpPr>
          <p:cNvPr id="7" name="Rectangle 6"/>
          <p:cNvSpPr/>
          <p:nvPr/>
        </p:nvSpPr>
        <p:spPr>
          <a:xfrm>
            <a:off x="271632" y="457200"/>
            <a:ext cx="7093673" cy="1200329"/>
          </a:xfrm>
          <a:prstGeom prst="rect">
            <a:avLst/>
          </a:prstGeom>
          <a:noFill/>
          <a:effectLst/>
          <a:scene3d>
            <a:camera prst="perspectiveFront"/>
            <a:lightRig rig="threePt" dir="t"/>
          </a:scene3d>
        </p:spPr>
        <p:txBody>
          <a:bodyPr wrap="non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r>
              <a:rPr lang="en-US" sz="6600" b="1" dirty="0" err="1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malwarePAYLOADS</a:t>
            </a:r>
            <a:r>
              <a:rPr lang="en-US" sz="72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472730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78" r="21877"/>
          <a:stretch/>
        </p:blipFill>
        <p:spPr>
          <a:xfrm>
            <a:off x="-228600" y="0"/>
            <a:ext cx="9418320" cy="6858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66800" y="1524000"/>
            <a:ext cx="2895600" cy="3046988"/>
          </a:xfrm>
          <a:prstGeom prst="rect">
            <a:avLst/>
          </a:prstGeom>
          <a:effectLst>
            <a:glow rad="228600">
              <a:schemeClr val="accent1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Firewalls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Anti-Virus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Timeout Functions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Sensor Boxes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Access Control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Masking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Intrusion Detection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Biometrics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876800" y="1524000"/>
            <a:ext cx="2895600" cy="3046988"/>
          </a:xfrm>
          <a:prstGeom prst="rect">
            <a:avLst/>
          </a:prstGeom>
          <a:effectLst>
            <a:glow rad="228600">
              <a:schemeClr val="accent1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Patching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Awareness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Encryption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Backup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Authentication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Integrity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Behavioral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Signatures</a:t>
            </a:r>
          </a:p>
        </p:txBody>
      </p:sp>
    </p:spTree>
    <p:extLst>
      <p:ext uri="{BB962C8B-B14F-4D97-AF65-F5344CB8AC3E}">
        <p14:creationId xmlns:p14="http://schemas.microsoft.com/office/powerpoint/2010/main" val="382574916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0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5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000"/>
                            </p:stCondLst>
                            <p:childTnLst>
                              <p:par>
                                <p:cTn id="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4500"/>
                            </p:stCondLst>
                            <p:childTnLst>
                              <p:par>
                                <p:cTn id="6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78" r="21877"/>
          <a:stretch/>
        </p:blipFill>
        <p:spPr>
          <a:xfrm>
            <a:off x="-228600" y="0"/>
            <a:ext cx="9418320" cy="6858000"/>
          </a:xfrm>
          <a:prstGeom prst="rect">
            <a:avLst/>
          </a:prstGeom>
          <a:effectLst/>
        </p:spPr>
      </p:pic>
      <p:sp>
        <p:nvSpPr>
          <p:cNvPr id="3" name="Rectangle 2"/>
          <p:cNvSpPr/>
          <p:nvPr/>
        </p:nvSpPr>
        <p:spPr>
          <a:xfrm>
            <a:off x="1177187" y="0"/>
            <a:ext cx="6952994" cy="1107996"/>
          </a:xfrm>
          <a:prstGeom prst="rect">
            <a:avLst/>
          </a:prstGeom>
          <a:noFill/>
          <a:effectLst/>
          <a:scene3d>
            <a:camera prst="perspectiveFront"/>
            <a:lightRig rig="threePt" dir="t"/>
          </a:scene3d>
        </p:spPr>
        <p:txBody>
          <a:bodyPr wrap="none" lIns="91440" tIns="45720" rIns="91440" bIns="45720">
            <a:spAutoFit/>
          </a:bodyPr>
          <a:lstStyle/>
          <a:p>
            <a:r>
              <a:rPr lang="en-US" sz="6600" b="1" u="sng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more on signatures</a:t>
            </a:r>
            <a:endParaRPr lang="en-US" sz="7200" b="1" dirty="0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8" b="-2027"/>
          <a:stretch/>
        </p:blipFill>
        <p:spPr bwMode="auto">
          <a:xfrm>
            <a:off x="1184910" y="1066800"/>
            <a:ext cx="6892290" cy="3291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838200" y="4724400"/>
            <a:ext cx="2819400" cy="181588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bg1"/>
                </a:solidFill>
              </a:rPr>
              <a:t>Code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bg1"/>
                </a:solidFill>
              </a:rPr>
              <a:t>Packet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bg1"/>
                </a:solidFill>
              </a:rPr>
              <a:t>Disassemblers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bg1"/>
                </a:solidFill>
              </a:rPr>
              <a:t>Debuggers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562600" y="4724400"/>
            <a:ext cx="2819400" cy="181588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bg1"/>
                </a:solidFill>
              </a:rPr>
              <a:t>Vim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bg1"/>
                </a:solidFill>
              </a:rPr>
              <a:t>Wireshark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bg1"/>
                </a:solidFill>
              </a:rPr>
              <a:t>IDA Pro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err="1" smtClean="0">
                <a:solidFill>
                  <a:schemeClr val="bg1"/>
                </a:solidFill>
              </a:rPr>
              <a:t>OllyDbg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4832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78" r="21877"/>
          <a:stretch/>
        </p:blipFill>
        <p:spPr>
          <a:xfrm>
            <a:off x="-228600" y="0"/>
            <a:ext cx="9418320" cy="6858000"/>
          </a:xfrm>
          <a:prstGeom prst="rect">
            <a:avLst/>
          </a:prstGeom>
          <a:effectLst/>
        </p:spPr>
      </p:pic>
      <p:sp>
        <p:nvSpPr>
          <p:cNvPr id="3" name="Rectangle 2"/>
          <p:cNvSpPr/>
          <p:nvPr/>
        </p:nvSpPr>
        <p:spPr>
          <a:xfrm>
            <a:off x="1177187" y="0"/>
            <a:ext cx="6952994" cy="1107996"/>
          </a:xfrm>
          <a:prstGeom prst="rect">
            <a:avLst/>
          </a:prstGeom>
          <a:noFill/>
          <a:effectLst/>
          <a:scene3d>
            <a:camera prst="perspectiveFront"/>
            <a:lightRig rig="threePt" dir="t"/>
          </a:scene3d>
        </p:spPr>
        <p:txBody>
          <a:bodyPr wrap="none" lIns="91440" tIns="45720" rIns="91440" bIns="45720">
            <a:spAutoFit/>
          </a:bodyPr>
          <a:lstStyle/>
          <a:p>
            <a:r>
              <a:rPr lang="en-US" sz="6600" b="1" u="sng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more on signatures</a:t>
            </a:r>
            <a:endParaRPr lang="en-US" sz="7200" b="1" dirty="0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13615" y="1137820"/>
            <a:ext cx="4133889" cy="544764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00FF00"/>
                </a:solidFill>
              </a:rPr>
              <a:t>rule CryptoLocker_set1 {</a:t>
            </a:r>
          </a:p>
          <a:p>
            <a:r>
              <a:rPr lang="en-US" sz="1200" dirty="0" smtClean="0">
                <a:solidFill>
                  <a:srgbClr val="00FF00"/>
                </a:solidFill>
              </a:rPr>
              <a:t>    meta:</a:t>
            </a:r>
          </a:p>
          <a:p>
            <a:r>
              <a:rPr lang="en-US" sz="1200" dirty="0">
                <a:solidFill>
                  <a:srgbClr val="00FF00"/>
                </a:solidFill>
              </a:rPr>
              <a:t> </a:t>
            </a:r>
            <a:r>
              <a:rPr lang="en-US" sz="1200" dirty="0" smtClean="0">
                <a:solidFill>
                  <a:srgbClr val="00FF00"/>
                </a:solidFill>
              </a:rPr>
              <a:t>       author = "Christiaan </a:t>
            </a:r>
            <a:r>
              <a:rPr lang="en-US" sz="1200" dirty="0" err="1" smtClean="0">
                <a:solidFill>
                  <a:srgbClr val="00FF00"/>
                </a:solidFill>
              </a:rPr>
              <a:t>Beek</a:t>
            </a:r>
            <a:r>
              <a:rPr lang="en-US" sz="1200" dirty="0" smtClean="0">
                <a:solidFill>
                  <a:srgbClr val="00FF00"/>
                </a:solidFill>
              </a:rPr>
              <a:t>, Christiaan_Beek@McAfee.com"</a:t>
            </a:r>
          </a:p>
          <a:p>
            <a:r>
              <a:rPr lang="en-US" sz="1200" dirty="0">
                <a:solidFill>
                  <a:srgbClr val="00FF00"/>
                </a:solidFill>
              </a:rPr>
              <a:t> </a:t>
            </a:r>
            <a:r>
              <a:rPr lang="en-US" sz="1200" dirty="0" smtClean="0">
                <a:solidFill>
                  <a:srgbClr val="00FF00"/>
                </a:solidFill>
              </a:rPr>
              <a:t>       date = "2014-04-13"</a:t>
            </a:r>
          </a:p>
          <a:p>
            <a:r>
              <a:rPr lang="en-US" sz="1200" dirty="0">
                <a:solidFill>
                  <a:srgbClr val="00FF00"/>
                </a:solidFill>
              </a:rPr>
              <a:t> </a:t>
            </a:r>
            <a:r>
              <a:rPr lang="en-US" sz="1200" dirty="0" smtClean="0">
                <a:solidFill>
                  <a:srgbClr val="00FF00"/>
                </a:solidFill>
              </a:rPr>
              <a:t>       description = "Detection of </a:t>
            </a:r>
            <a:r>
              <a:rPr lang="en-US" sz="1200" dirty="0" err="1" smtClean="0">
                <a:solidFill>
                  <a:srgbClr val="00FF00"/>
                </a:solidFill>
              </a:rPr>
              <a:t>Cryptolocker</a:t>
            </a:r>
            <a:r>
              <a:rPr lang="en-US" sz="1200" dirty="0" smtClean="0">
                <a:solidFill>
                  <a:srgbClr val="00FF00"/>
                </a:solidFill>
              </a:rPr>
              <a:t> Samples“</a:t>
            </a:r>
          </a:p>
          <a:p>
            <a:r>
              <a:rPr lang="en-US" sz="1200" dirty="0" smtClean="0">
                <a:solidFill>
                  <a:srgbClr val="00FF00"/>
                </a:solidFill>
              </a:rPr>
              <a:t>	</a:t>
            </a:r>
          </a:p>
          <a:p>
            <a:r>
              <a:rPr lang="en-US" sz="1200" dirty="0" smtClean="0">
                <a:solidFill>
                  <a:srgbClr val="00FF00"/>
                </a:solidFill>
              </a:rPr>
              <a:t>    strings:</a:t>
            </a:r>
          </a:p>
          <a:p>
            <a:r>
              <a:rPr lang="en-US" sz="1200" dirty="0">
                <a:solidFill>
                  <a:srgbClr val="00FF00"/>
                </a:solidFill>
              </a:rPr>
              <a:t> </a:t>
            </a:r>
            <a:r>
              <a:rPr lang="en-US" sz="1200" dirty="0" smtClean="0">
                <a:solidFill>
                  <a:srgbClr val="00FF00"/>
                </a:solidFill>
              </a:rPr>
              <a:t>       $string0 = "static"</a:t>
            </a:r>
          </a:p>
          <a:p>
            <a:r>
              <a:rPr lang="en-US" sz="1200" dirty="0">
                <a:solidFill>
                  <a:srgbClr val="00FF00"/>
                </a:solidFill>
              </a:rPr>
              <a:t> </a:t>
            </a:r>
            <a:r>
              <a:rPr lang="en-US" sz="1200" dirty="0" smtClean="0">
                <a:solidFill>
                  <a:srgbClr val="00FF00"/>
                </a:solidFill>
              </a:rPr>
              <a:t>       $string1 = " </a:t>
            </a:r>
            <a:r>
              <a:rPr lang="en-US" sz="1200" dirty="0" err="1" smtClean="0">
                <a:solidFill>
                  <a:srgbClr val="00FF00"/>
                </a:solidFill>
              </a:rPr>
              <a:t>kscdS</a:t>
            </a:r>
            <a:r>
              <a:rPr lang="en-US" sz="1200" dirty="0" smtClean="0">
                <a:solidFill>
                  <a:srgbClr val="00FF00"/>
                </a:solidFill>
              </a:rPr>
              <a:t>"</a:t>
            </a:r>
          </a:p>
          <a:p>
            <a:r>
              <a:rPr lang="en-US" sz="1200" dirty="0">
                <a:solidFill>
                  <a:srgbClr val="00FF00"/>
                </a:solidFill>
              </a:rPr>
              <a:t> </a:t>
            </a:r>
            <a:r>
              <a:rPr lang="en-US" sz="1200" dirty="0" smtClean="0">
                <a:solidFill>
                  <a:srgbClr val="00FF00"/>
                </a:solidFill>
              </a:rPr>
              <a:t>       $string2 = "Romantic"</a:t>
            </a:r>
          </a:p>
          <a:p>
            <a:r>
              <a:rPr lang="en-US" sz="1200" dirty="0">
                <a:solidFill>
                  <a:srgbClr val="00FF00"/>
                </a:solidFill>
              </a:rPr>
              <a:t> </a:t>
            </a:r>
            <a:r>
              <a:rPr lang="en-US" sz="1200" dirty="0" smtClean="0">
                <a:solidFill>
                  <a:srgbClr val="00FF00"/>
                </a:solidFill>
              </a:rPr>
              <a:t>       $string3 = "</a:t>
            </a:r>
            <a:r>
              <a:rPr lang="en-US" sz="1200" dirty="0" err="1" smtClean="0">
                <a:solidFill>
                  <a:srgbClr val="00FF00"/>
                </a:solidFill>
              </a:rPr>
              <a:t>CompanyName</a:t>
            </a:r>
            <a:r>
              <a:rPr lang="en-US" sz="1200" dirty="0" smtClean="0">
                <a:solidFill>
                  <a:srgbClr val="00FF00"/>
                </a:solidFill>
              </a:rPr>
              <a:t>" wide</a:t>
            </a:r>
          </a:p>
          <a:p>
            <a:r>
              <a:rPr lang="en-US" sz="1200" dirty="0">
                <a:solidFill>
                  <a:srgbClr val="00FF00"/>
                </a:solidFill>
              </a:rPr>
              <a:t> </a:t>
            </a:r>
            <a:r>
              <a:rPr lang="en-US" sz="1200" dirty="0" smtClean="0">
                <a:solidFill>
                  <a:srgbClr val="00FF00"/>
                </a:solidFill>
              </a:rPr>
              <a:t>       $string4 = "</a:t>
            </a:r>
            <a:r>
              <a:rPr lang="en-US" sz="1200" dirty="0" err="1" smtClean="0">
                <a:solidFill>
                  <a:srgbClr val="00FF00"/>
                </a:solidFill>
              </a:rPr>
              <a:t>ProductVersion</a:t>
            </a:r>
            <a:r>
              <a:rPr lang="en-US" sz="1200" dirty="0" smtClean="0">
                <a:solidFill>
                  <a:srgbClr val="00FF00"/>
                </a:solidFill>
              </a:rPr>
              <a:t>" wide</a:t>
            </a:r>
          </a:p>
          <a:p>
            <a:r>
              <a:rPr lang="en-US" sz="1200" dirty="0">
                <a:solidFill>
                  <a:srgbClr val="00FF00"/>
                </a:solidFill>
              </a:rPr>
              <a:t> </a:t>
            </a:r>
            <a:r>
              <a:rPr lang="en-US" sz="1200" dirty="0" smtClean="0">
                <a:solidFill>
                  <a:srgbClr val="00FF00"/>
                </a:solidFill>
              </a:rPr>
              <a:t>       $string5 = "9%9R9f9q9"</a:t>
            </a:r>
          </a:p>
          <a:p>
            <a:r>
              <a:rPr lang="en-US" sz="1200" dirty="0">
                <a:solidFill>
                  <a:srgbClr val="00FF00"/>
                </a:solidFill>
              </a:rPr>
              <a:t> </a:t>
            </a:r>
            <a:r>
              <a:rPr lang="en-US" sz="1200" dirty="0" smtClean="0">
                <a:solidFill>
                  <a:srgbClr val="00FF00"/>
                </a:solidFill>
              </a:rPr>
              <a:t>       $string6 = "IDR_VERSION1" wide</a:t>
            </a:r>
          </a:p>
          <a:p>
            <a:r>
              <a:rPr lang="en-US" sz="1200" dirty="0">
                <a:solidFill>
                  <a:srgbClr val="00FF00"/>
                </a:solidFill>
              </a:rPr>
              <a:t> </a:t>
            </a:r>
            <a:r>
              <a:rPr lang="en-US" sz="1200" dirty="0" smtClean="0">
                <a:solidFill>
                  <a:srgbClr val="00FF00"/>
                </a:solidFill>
              </a:rPr>
              <a:t>       $string7 = "  &lt;/</a:t>
            </a:r>
            <a:r>
              <a:rPr lang="en-US" sz="1200" dirty="0" err="1" smtClean="0">
                <a:solidFill>
                  <a:srgbClr val="00FF00"/>
                </a:solidFill>
              </a:rPr>
              <a:t>trustInfo</a:t>
            </a:r>
            <a:r>
              <a:rPr lang="en-US" sz="1200" dirty="0" smtClean="0">
                <a:solidFill>
                  <a:srgbClr val="00FF00"/>
                </a:solidFill>
              </a:rPr>
              <a:t>&gt;"</a:t>
            </a:r>
          </a:p>
          <a:p>
            <a:r>
              <a:rPr lang="en-US" sz="1200" dirty="0">
                <a:solidFill>
                  <a:srgbClr val="00FF00"/>
                </a:solidFill>
              </a:rPr>
              <a:t> </a:t>
            </a:r>
            <a:r>
              <a:rPr lang="en-US" sz="1200" dirty="0" smtClean="0">
                <a:solidFill>
                  <a:srgbClr val="00FF00"/>
                </a:solidFill>
              </a:rPr>
              <a:t>       $string8 = "</a:t>
            </a:r>
            <a:r>
              <a:rPr lang="en-US" sz="1200" dirty="0" err="1" smtClean="0">
                <a:solidFill>
                  <a:srgbClr val="00FF00"/>
                </a:solidFill>
              </a:rPr>
              <a:t>LookFor</a:t>
            </a:r>
            <a:r>
              <a:rPr lang="en-US" sz="1200" dirty="0" smtClean="0">
                <a:solidFill>
                  <a:srgbClr val="00FF00"/>
                </a:solidFill>
              </a:rPr>
              <a:t>" wide</a:t>
            </a:r>
          </a:p>
          <a:p>
            <a:r>
              <a:rPr lang="en-US" sz="1200" dirty="0">
                <a:solidFill>
                  <a:srgbClr val="00FF00"/>
                </a:solidFill>
              </a:rPr>
              <a:t> </a:t>
            </a:r>
            <a:r>
              <a:rPr lang="en-US" sz="1200" dirty="0" smtClean="0">
                <a:solidFill>
                  <a:srgbClr val="00FF00"/>
                </a:solidFill>
              </a:rPr>
              <a:t>       $string9 = ":</a:t>
            </a:r>
            <a:r>
              <a:rPr lang="en-US" sz="1200" dirty="0" err="1" smtClean="0">
                <a:solidFill>
                  <a:srgbClr val="00FF00"/>
                </a:solidFill>
              </a:rPr>
              <a:t>n;t;y</a:t>
            </a:r>
            <a:r>
              <a:rPr lang="en-US" sz="1200" dirty="0" smtClean="0">
                <a:solidFill>
                  <a:srgbClr val="00FF00"/>
                </a:solidFill>
              </a:rPr>
              <a:t>;"</a:t>
            </a:r>
          </a:p>
          <a:p>
            <a:r>
              <a:rPr lang="en-US" sz="1200" dirty="0">
                <a:solidFill>
                  <a:srgbClr val="00FF00"/>
                </a:solidFill>
              </a:rPr>
              <a:t> </a:t>
            </a:r>
            <a:r>
              <a:rPr lang="en-US" sz="1200" dirty="0" smtClean="0">
                <a:solidFill>
                  <a:srgbClr val="00FF00"/>
                </a:solidFill>
              </a:rPr>
              <a:t>       $string10 = "        &lt;</a:t>
            </a:r>
            <a:r>
              <a:rPr lang="en-US" sz="1200" dirty="0" err="1" smtClean="0">
                <a:solidFill>
                  <a:srgbClr val="00FF00"/>
                </a:solidFill>
              </a:rPr>
              <a:t>requestedExecutionLevel</a:t>
            </a:r>
            <a:r>
              <a:rPr lang="en-US" sz="1200" dirty="0" smtClean="0">
                <a:solidFill>
                  <a:srgbClr val="00FF00"/>
                </a:solidFill>
              </a:rPr>
              <a:t> level"</a:t>
            </a:r>
          </a:p>
          <a:p>
            <a:r>
              <a:rPr lang="en-US" sz="1200" dirty="0">
                <a:solidFill>
                  <a:srgbClr val="00FF00"/>
                </a:solidFill>
              </a:rPr>
              <a:t> </a:t>
            </a:r>
            <a:r>
              <a:rPr lang="en-US" sz="1200" dirty="0" smtClean="0">
                <a:solidFill>
                  <a:srgbClr val="00FF00"/>
                </a:solidFill>
              </a:rPr>
              <a:t>       $string11 = "VS_VERSION_INFO" wide</a:t>
            </a:r>
          </a:p>
          <a:p>
            <a:r>
              <a:rPr lang="en-US" sz="1200" dirty="0">
                <a:solidFill>
                  <a:srgbClr val="00FF00"/>
                </a:solidFill>
              </a:rPr>
              <a:t> </a:t>
            </a:r>
            <a:r>
              <a:rPr lang="en-US" sz="1200" dirty="0" smtClean="0">
                <a:solidFill>
                  <a:srgbClr val="00FF00"/>
                </a:solidFill>
              </a:rPr>
              <a:t>       $string12 = "2.0.1.0" wide</a:t>
            </a:r>
          </a:p>
          <a:p>
            <a:r>
              <a:rPr lang="en-US" sz="1200" dirty="0">
                <a:solidFill>
                  <a:srgbClr val="00FF00"/>
                </a:solidFill>
              </a:rPr>
              <a:t> </a:t>
            </a:r>
            <a:r>
              <a:rPr lang="en-US" sz="1200" dirty="0" smtClean="0">
                <a:solidFill>
                  <a:srgbClr val="00FF00"/>
                </a:solidFill>
              </a:rPr>
              <a:t>       $string13 = "&lt;assembly </a:t>
            </a:r>
            <a:r>
              <a:rPr lang="en-US" sz="1200" dirty="0" err="1" smtClean="0">
                <a:solidFill>
                  <a:srgbClr val="00FF00"/>
                </a:solidFill>
              </a:rPr>
              <a:t>xmlns</a:t>
            </a:r>
            <a:r>
              <a:rPr lang="en-US" sz="1200" dirty="0" smtClean="0">
                <a:solidFill>
                  <a:srgbClr val="00FF00"/>
                </a:solidFill>
              </a:rPr>
              <a:t>"</a:t>
            </a:r>
          </a:p>
          <a:p>
            <a:r>
              <a:rPr lang="en-US" sz="1200" dirty="0">
                <a:solidFill>
                  <a:srgbClr val="00FF00"/>
                </a:solidFill>
              </a:rPr>
              <a:t> </a:t>
            </a:r>
            <a:r>
              <a:rPr lang="en-US" sz="1200" dirty="0" smtClean="0">
                <a:solidFill>
                  <a:srgbClr val="00FF00"/>
                </a:solidFill>
              </a:rPr>
              <a:t>       $string14 = "  &lt;</a:t>
            </a:r>
            <a:r>
              <a:rPr lang="en-US" sz="1200" dirty="0" err="1" smtClean="0">
                <a:solidFill>
                  <a:srgbClr val="00FF00"/>
                </a:solidFill>
              </a:rPr>
              <a:t>trustInfo</a:t>
            </a:r>
            <a:r>
              <a:rPr lang="en-US" sz="1200" dirty="0" smtClean="0">
                <a:solidFill>
                  <a:srgbClr val="00FF00"/>
                </a:solidFill>
              </a:rPr>
              <a:t> </a:t>
            </a:r>
            <a:r>
              <a:rPr lang="en-US" sz="1200" dirty="0" err="1" smtClean="0">
                <a:solidFill>
                  <a:srgbClr val="00FF00"/>
                </a:solidFill>
              </a:rPr>
              <a:t>xmlns</a:t>
            </a:r>
            <a:r>
              <a:rPr lang="en-US" sz="1200" dirty="0" smtClean="0">
                <a:solidFill>
                  <a:srgbClr val="00FF00"/>
                </a:solidFill>
              </a:rPr>
              <a:t>"</a:t>
            </a:r>
          </a:p>
          <a:p>
            <a:r>
              <a:rPr lang="en-US" sz="1200" dirty="0">
                <a:solidFill>
                  <a:srgbClr val="00FF00"/>
                </a:solidFill>
              </a:rPr>
              <a:t> </a:t>
            </a:r>
            <a:r>
              <a:rPr lang="en-US" sz="1200" dirty="0" smtClean="0">
                <a:solidFill>
                  <a:srgbClr val="00FF00"/>
                </a:solidFill>
              </a:rPr>
              <a:t>       $string15 = "</a:t>
            </a:r>
            <a:r>
              <a:rPr lang="en-US" sz="1200" dirty="0" err="1" smtClean="0">
                <a:solidFill>
                  <a:srgbClr val="00FF00"/>
                </a:solidFill>
              </a:rPr>
              <a:t>srtWd</a:t>
            </a:r>
            <a:r>
              <a:rPr lang="en-US" sz="1200" dirty="0" smtClean="0">
                <a:solidFill>
                  <a:srgbClr val="00FF00"/>
                </a:solidFill>
              </a:rPr>
              <a:t>@@"</a:t>
            </a:r>
          </a:p>
          <a:p>
            <a:r>
              <a:rPr lang="en-US" sz="1200" dirty="0">
                <a:solidFill>
                  <a:srgbClr val="00FF00"/>
                </a:solidFill>
              </a:rPr>
              <a:t> </a:t>
            </a:r>
            <a:r>
              <a:rPr lang="en-US" sz="1200" dirty="0" smtClean="0">
                <a:solidFill>
                  <a:srgbClr val="00FF00"/>
                </a:solidFill>
              </a:rPr>
              <a:t>       $string16 = "515]5z5"</a:t>
            </a:r>
          </a:p>
          <a:p>
            <a:r>
              <a:rPr lang="en-US" sz="1200" dirty="0">
                <a:solidFill>
                  <a:srgbClr val="00FF00"/>
                </a:solidFill>
              </a:rPr>
              <a:t> </a:t>
            </a:r>
            <a:r>
              <a:rPr lang="en-US" sz="1200" dirty="0" smtClean="0">
                <a:solidFill>
                  <a:srgbClr val="00FF00"/>
                </a:solidFill>
              </a:rPr>
              <a:t>       $string17 = "C:\\lZbvnoVe.exe" wide</a:t>
            </a:r>
          </a:p>
          <a:p>
            <a:endParaRPr lang="en-US" sz="1200" dirty="0" smtClean="0">
              <a:solidFill>
                <a:srgbClr val="00FF00"/>
              </a:solidFill>
            </a:endParaRPr>
          </a:p>
          <a:p>
            <a:r>
              <a:rPr lang="en-US" sz="1200" dirty="0" smtClean="0">
                <a:solidFill>
                  <a:srgbClr val="00FF00"/>
                </a:solidFill>
              </a:rPr>
              <a:t>    condition:</a:t>
            </a:r>
          </a:p>
          <a:p>
            <a:r>
              <a:rPr lang="en-US" sz="1200" dirty="0">
                <a:solidFill>
                  <a:srgbClr val="00FF00"/>
                </a:solidFill>
              </a:rPr>
              <a:t> </a:t>
            </a:r>
            <a:r>
              <a:rPr lang="en-US" sz="1200" dirty="0" smtClean="0">
                <a:solidFill>
                  <a:srgbClr val="00FF00"/>
                </a:solidFill>
              </a:rPr>
              <a:t>       8 of ($string*)</a:t>
            </a:r>
          </a:p>
          <a:p>
            <a:r>
              <a:rPr lang="en-US" sz="1200" dirty="0" smtClean="0">
                <a:solidFill>
                  <a:srgbClr val="00FF00"/>
                </a:solidFill>
              </a:rPr>
              <a:t>}</a:t>
            </a:r>
            <a:endParaRPr lang="en-US" sz="1200" dirty="0">
              <a:solidFill>
                <a:srgbClr val="00FF00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177" y="1101171"/>
            <a:ext cx="7281013" cy="5455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38662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1802537"/>
            <a:ext cx="9129486" cy="175432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Why do we continue to fail</a:t>
            </a:r>
          </a:p>
          <a:p>
            <a:pPr algn="ctr"/>
            <a:r>
              <a:rPr lang="en-US" sz="54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a</a:t>
            </a:r>
            <a:r>
              <a:rPr lang="en-US" sz="5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t cybersecurity?</a:t>
            </a:r>
            <a:endParaRPr lang="en-US" sz="54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4" name="Oval 3"/>
          <p:cNvSpPr/>
          <p:nvPr/>
        </p:nvSpPr>
        <p:spPr>
          <a:xfrm>
            <a:off x="0" y="4724400"/>
            <a:ext cx="2133600" cy="2133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Home Depot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32657" y="3124200"/>
            <a:ext cx="1600200" cy="1600200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Code.org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6554187" y="1714500"/>
            <a:ext cx="2209800" cy="2209800"/>
          </a:xfrm>
          <a:prstGeom prst="ellips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JP Morgan Chase</a:t>
            </a:r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2362200" y="2400300"/>
            <a:ext cx="2210514" cy="2210514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eHarmony</a:t>
            </a:r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5985329" y="4724400"/>
            <a:ext cx="2133600" cy="21336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US Government</a:t>
            </a:r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5343786" y="1231900"/>
            <a:ext cx="1447800" cy="144780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Ashley-Madison</a:t>
            </a:r>
            <a:endParaRPr lang="en-US" dirty="0"/>
          </a:p>
        </p:txBody>
      </p:sp>
      <p:sp>
        <p:nvSpPr>
          <p:cNvPr id="11" name="Oval 10"/>
          <p:cNvSpPr/>
          <p:nvPr/>
        </p:nvSpPr>
        <p:spPr>
          <a:xfrm>
            <a:off x="4329035" y="5181600"/>
            <a:ext cx="1676400" cy="16764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Yahoo!</a:t>
            </a:r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2071184" y="4533542"/>
            <a:ext cx="1486257" cy="148625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Anthem</a:t>
            </a:r>
            <a:endParaRPr lang="en-US" dirty="0"/>
          </a:p>
        </p:txBody>
      </p:sp>
      <p:sp>
        <p:nvSpPr>
          <p:cNvPr id="14" name="Oval 13"/>
          <p:cNvSpPr/>
          <p:nvPr/>
        </p:nvSpPr>
        <p:spPr>
          <a:xfrm>
            <a:off x="5373915" y="3276600"/>
            <a:ext cx="1678214" cy="1678214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Nintendo</a:t>
            </a:r>
            <a:endParaRPr lang="en-US" dirty="0"/>
          </a:p>
        </p:txBody>
      </p:sp>
      <p:sp>
        <p:nvSpPr>
          <p:cNvPr id="15" name="Oval 14"/>
          <p:cNvSpPr/>
          <p:nvPr/>
        </p:nvSpPr>
        <p:spPr>
          <a:xfrm>
            <a:off x="990600" y="1828800"/>
            <a:ext cx="1562100" cy="156210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Facebook</a:t>
            </a:r>
            <a:endParaRPr lang="en-US" dirty="0"/>
          </a:p>
        </p:txBody>
      </p:sp>
      <p:sp>
        <p:nvSpPr>
          <p:cNvPr id="16" name="Oval 15"/>
          <p:cNvSpPr/>
          <p:nvPr/>
        </p:nvSpPr>
        <p:spPr>
          <a:xfrm>
            <a:off x="7637316" y="3775199"/>
            <a:ext cx="1492170" cy="149217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Dropbox</a:t>
            </a:r>
            <a:endParaRPr lang="en-US" dirty="0"/>
          </a:p>
        </p:txBody>
      </p:sp>
      <p:sp>
        <p:nvSpPr>
          <p:cNvPr id="17" name="Oval 16"/>
          <p:cNvSpPr/>
          <p:nvPr/>
        </p:nvSpPr>
        <p:spPr>
          <a:xfrm>
            <a:off x="3148649" y="5677614"/>
            <a:ext cx="1180386" cy="1180386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Adobe</a:t>
            </a:r>
            <a:endParaRPr lang="en-US" dirty="0"/>
          </a:p>
        </p:txBody>
      </p:sp>
      <p:sp>
        <p:nvSpPr>
          <p:cNvPr id="18" name="Oval 17"/>
          <p:cNvSpPr/>
          <p:nvPr/>
        </p:nvSpPr>
        <p:spPr>
          <a:xfrm>
            <a:off x="3557440" y="4531713"/>
            <a:ext cx="1124223" cy="112422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Target</a:t>
            </a:r>
            <a:endParaRPr lang="en-US" dirty="0"/>
          </a:p>
        </p:txBody>
      </p:sp>
      <p:sp>
        <p:nvSpPr>
          <p:cNvPr id="19" name="Oval 18"/>
          <p:cNvSpPr/>
          <p:nvPr/>
        </p:nvSpPr>
        <p:spPr>
          <a:xfrm>
            <a:off x="4519535" y="2400300"/>
            <a:ext cx="1295400" cy="1295400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Mozilla</a:t>
            </a:r>
            <a:endParaRPr lang="en-US" dirty="0"/>
          </a:p>
        </p:txBody>
      </p:sp>
      <p:sp>
        <p:nvSpPr>
          <p:cNvPr id="20" name="Oval 19"/>
          <p:cNvSpPr/>
          <p:nvPr/>
        </p:nvSpPr>
        <p:spPr>
          <a:xfrm>
            <a:off x="4356814" y="3775199"/>
            <a:ext cx="1028700" cy="10287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Sony</a:t>
            </a:r>
            <a:endParaRPr lang="en-US" dirty="0"/>
          </a:p>
        </p:txBody>
      </p:sp>
      <p:sp>
        <p:nvSpPr>
          <p:cNvPr id="21" name="Oval 20"/>
          <p:cNvSpPr/>
          <p:nvPr/>
        </p:nvSpPr>
        <p:spPr>
          <a:xfrm>
            <a:off x="1578099" y="3830535"/>
            <a:ext cx="949201" cy="949201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Uber</a:t>
            </a:r>
            <a:endParaRPr lang="en-US" dirty="0"/>
          </a:p>
        </p:txBody>
      </p:sp>
      <p:sp>
        <p:nvSpPr>
          <p:cNvPr id="22" name="Oval 21"/>
          <p:cNvSpPr/>
          <p:nvPr/>
        </p:nvSpPr>
        <p:spPr>
          <a:xfrm>
            <a:off x="0" y="2184400"/>
            <a:ext cx="990600" cy="99060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eBay</a:t>
            </a:r>
            <a:endParaRPr lang="en-US" dirty="0"/>
          </a:p>
        </p:txBody>
      </p:sp>
      <p:sp>
        <p:nvSpPr>
          <p:cNvPr id="23" name="Oval 22"/>
          <p:cNvSpPr/>
          <p:nvPr/>
        </p:nvSpPr>
        <p:spPr>
          <a:xfrm>
            <a:off x="2021856" y="5998027"/>
            <a:ext cx="859973" cy="859973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RSA</a:t>
            </a:r>
            <a:endParaRPr lang="en-US" dirty="0"/>
          </a:p>
        </p:txBody>
      </p:sp>
      <p:sp>
        <p:nvSpPr>
          <p:cNvPr id="24" name="Oval 23"/>
          <p:cNvSpPr/>
          <p:nvPr/>
        </p:nvSpPr>
        <p:spPr>
          <a:xfrm>
            <a:off x="8016779" y="5745293"/>
            <a:ext cx="1112707" cy="1112707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AT&amp;T</a:t>
            </a:r>
            <a:endParaRPr lang="en-US" dirty="0"/>
          </a:p>
        </p:txBody>
      </p:sp>
      <p:sp>
        <p:nvSpPr>
          <p:cNvPr id="25" name="Oval 24"/>
          <p:cNvSpPr/>
          <p:nvPr/>
        </p:nvSpPr>
        <p:spPr>
          <a:xfrm>
            <a:off x="9071" y="826571"/>
            <a:ext cx="1415143" cy="141514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Verizon</a:t>
            </a:r>
            <a:endParaRPr lang="en-US" dirty="0"/>
          </a:p>
        </p:txBody>
      </p:sp>
      <p:sp>
        <p:nvSpPr>
          <p:cNvPr id="26" name="Oval 25"/>
          <p:cNvSpPr/>
          <p:nvPr/>
        </p:nvSpPr>
        <p:spPr>
          <a:xfrm>
            <a:off x="3802384" y="1534142"/>
            <a:ext cx="1132322" cy="11323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Apple</a:t>
            </a:r>
          </a:p>
        </p:txBody>
      </p:sp>
      <p:sp>
        <p:nvSpPr>
          <p:cNvPr id="27" name="Oval 26"/>
          <p:cNvSpPr/>
          <p:nvPr/>
        </p:nvSpPr>
        <p:spPr>
          <a:xfrm>
            <a:off x="7630926" y="323850"/>
            <a:ext cx="1504950" cy="150495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British Airways</a:t>
            </a:r>
            <a:endParaRPr lang="en-US" dirty="0"/>
          </a:p>
        </p:txBody>
      </p:sp>
      <p:sp>
        <p:nvSpPr>
          <p:cNvPr id="28" name="Oval 27"/>
          <p:cNvSpPr/>
          <p:nvPr/>
        </p:nvSpPr>
        <p:spPr>
          <a:xfrm>
            <a:off x="2133600" y="576943"/>
            <a:ext cx="1790700" cy="1790700"/>
          </a:xfrm>
          <a:prstGeom prst="ellipse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US Voter Database</a:t>
            </a:r>
            <a:endParaRPr lang="en-US" dirty="0"/>
          </a:p>
        </p:txBody>
      </p:sp>
      <p:sp>
        <p:nvSpPr>
          <p:cNvPr id="29" name="Oval 28"/>
          <p:cNvSpPr/>
          <p:nvPr/>
        </p:nvSpPr>
        <p:spPr>
          <a:xfrm>
            <a:off x="4329035" y="336550"/>
            <a:ext cx="1377950" cy="137795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US Military</a:t>
            </a:r>
            <a:endParaRPr lang="en-US" dirty="0"/>
          </a:p>
        </p:txBody>
      </p:sp>
      <p:sp>
        <p:nvSpPr>
          <p:cNvPr id="30" name="Oval 29"/>
          <p:cNvSpPr/>
          <p:nvPr/>
        </p:nvSpPr>
        <p:spPr>
          <a:xfrm>
            <a:off x="6166634" y="28285"/>
            <a:ext cx="1464292" cy="1464292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LinkedIn</a:t>
            </a:r>
            <a:endParaRPr lang="en-US" dirty="0"/>
          </a:p>
        </p:txBody>
      </p:sp>
      <p:sp>
        <p:nvSpPr>
          <p:cNvPr id="31" name="Oval 30"/>
          <p:cNvSpPr/>
          <p:nvPr/>
        </p:nvSpPr>
        <p:spPr>
          <a:xfrm>
            <a:off x="1165844" y="165881"/>
            <a:ext cx="1189099" cy="1189099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Steam</a:t>
            </a:r>
            <a:endParaRPr lang="en-US" dirty="0"/>
          </a:p>
        </p:txBody>
      </p:sp>
      <p:sp>
        <p:nvSpPr>
          <p:cNvPr id="32" name="Oval 31"/>
          <p:cNvSpPr/>
          <p:nvPr/>
        </p:nvSpPr>
        <p:spPr>
          <a:xfrm>
            <a:off x="3467457" y="-12468"/>
            <a:ext cx="967533" cy="967533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Slack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143406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000"/>
                            </p:stCondLst>
                            <p:childTnLst>
                              <p:par>
                                <p:cTn id="48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500"/>
                            </p:stCondLst>
                            <p:childTnLst>
                              <p:par>
                                <p:cTn id="53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0"/>
                            </p:stCondLst>
                            <p:childTnLst>
                              <p:par>
                                <p:cTn id="58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6000"/>
                            </p:stCondLst>
                            <p:childTnLst>
                              <p:par>
                                <p:cTn id="67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6500"/>
                            </p:stCondLst>
                            <p:childTnLst>
                              <p:par>
                                <p:cTn id="72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7000"/>
                            </p:stCondLst>
                            <p:childTnLst>
                              <p:par>
                                <p:cTn id="77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7500"/>
                            </p:stCondLst>
                            <p:childTnLst>
                              <p:par>
                                <p:cTn id="82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8000"/>
                            </p:stCondLst>
                            <p:childTnLst>
                              <p:par>
                                <p:cTn id="87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8500"/>
                            </p:stCondLst>
                            <p:childTnLst>
                              <p:par>
                                <p:cTn id="92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9000"/>
                            </p:stCondLst>
                            <p:childTnLst>
                              <p:par>
                                <p:cTn id="97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9500"/>
                            </p:stCondLst>
                            <p:childTnLst>
                              <p:par>
                                <p:cTn id="102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0000"/>
                            </p:stCondLst>
                            <p:childTnLst>
                              <p:par>
                                <p:cTn id="107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10500"/>
                            </p:stCondLst>
                            <p:childTnLst>
                              <p:par>
                                <p:cTn id="112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11000"/>
                            </p:stCondLst>
                            <p:childTnLst>
                              <p:par>
                                <p:cTn id="117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11500"/>
                            </p:stCondLst>
                            <p:childTnLst>
                              <p:par>
                                <p:cTn id="122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12000"/>
                            </p:stCondLst>
                            <p:childTnLst>
                              <p:par>
                                <p:cTn id="127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12500"/>
                            </p:stCondLst>
                            <p:childTnLst>
                              <p:par>
                                <p:cTn id="132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13000"/>
                            </p:stCondLst>
                            <p:childTnLst>
                              <p:par>
                                <p:cTn id="137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8" grpId="0" animBg="1"/>
      <p:bldP spid="9" grpId="0" animBg="1"/>
      <p:bldP spid="10" grpId="0" animBg="1"/>
      <p:bldP spid="11" grpId="0" animBg="1"/>
      <p:bldP spid="12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utout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79" r="27966"/>
          <a:stretch/>
        </p:blipFill>
        <p:spPr>
          <a:xfrm>
            <a:off x="0" y="-7258"/>
            <a:ext cx="9509760" cy="686525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0629" y="633680"/>
            <a:ext cx="55081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u="sng" dirty="0" smtClean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anose="02020404030301010803" pitchFamily="18" charset="0"/>
              </a:rPr>
              <a:t>A</a:t>
            </a:r>
            <a:r>
              <a:rPr lang="en-US" sz="3700" u="sng" dirty="0" smtClean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anose="02020404030301010803" pitchFamily="18" charset="0"/>
              </a:rPr>
              <a:t>dvanced </a:t>
            </a:r>
            <a:r>
              <a:rPr lang="en-US" sz="4000" u="sng" dirty="0" smtClean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anose="02020404030301010803" pitchFamily="18" charset="0"/>
              </a:rPr>
              <a:t>P</a:t>
            </a:r>
            <a:r>
              <a:rPr lang="en-US" sz="3700" u="sng" dirty="0" smtClean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anose="02020404030301010803" pitchFamily="18" charset="0"/>
              </a:rPr>
              <a:t>ersistent </a:t>
            </a:r>
            <a:r>
              <a:rPr lang="en-US" sz="4000" u="sng" dirty="0" smtClean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anose="02020404030301010803" pitchFamily="18" charset="0"/>
              </a:rPr>
              <a:t>T</a:t>
            </a:r>
            <a:r>
              <a:rPr lang="en-US" sz="3700" u="sng" dirty="0" smtClean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anose="02020404030301010803" pitchFamily="18" charset="0"/>
              </a:rPr>
              <a:t>hreat </a:t>
            </a:r>
            <a:endParaRPr lang="en-US" sz="3700" u="sng" dirty="0">
              <a:solidFill>
                <a:schemeClr val="accent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anose="02020404030301010803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8772" y="1295400"/>
            <a:ext cx="4267200" cy="4524315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32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Garamond" panose="02020404030301010803" pitchFamily="18" charset="0"/>
              </a:rPr>
              <a:t> Reconnaissance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32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Garamond" panose="02020404030301010803" pitchFamily="18" charset="0"/>
              </a:rPr>
              <a:t> Delivery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32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Garamond" panose="02020404030301010803" pitchFamily="18" charset="0"/>
              </a:rPr>
              <a:t> Intrusion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32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Garamond" panose="02020404030301010803" pitchFamily="18" charset="0"/>
              </a:rPr>
              <a:t> Command &amp; Control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32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Garamond" panose="02020404030301010803" pitchFamily="18" charset="0"/>
              </a:rPr>
              <a:t> Lateralization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32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Garamond" panose="02020404030301010803" pitchFamily="18" charset="0"/>
              </a:rPr>
              <a:t> Exfiltration</a:t>
            </a:r>
            <a:endParaRPr lang="en-US" sz="3200" dirty="0">
              <a:solidFill>
                <a:schemeClr val="accent1">
                  <a:lumMod val="60000"/>
                  <a:lumOff val="40000"/>
                </a:schemeClr>
              </a:solidFill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954416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72950" cy="68580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497688" y="914400"/>
            <a:ext cx="4109971" cy="34163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Big Data</a:t>
            </a:r>
          </a:p>
          <a:p>
            <a:pPr algn="ctr"/>
            <a:r>
              <a:rPr lang="en-US" sz="5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is a </a:t>
            </a:r>
          </a:p>
          <a:p>
            <a:pPr algn="ctr"/>
            <a:r>
              <a:rPr lang="en-US" sz="5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Cybersecurity</a:t>
            </a:r>
          </a:p>
          <a:p>
            <a:pPr algn="ctr"/>
            <a:r>
              <a:rPr lang="en-US" sz="5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Solution</a:t>
            </a:r>
            <a:endParaRPr lang="en-US" sz="54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7425" y="2632796"/>
            <a:ext cx="588992" cy="59014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756622" y="2466202"/>
            <a:ext cx="159210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-but-</a:t>
            </a:r>
            <a:endParaRPr lang="en-US" sz="54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714830" y="914400"/>
            <a:ext cx="3675686" cy="34163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Parallel</a:t>
            </a:r>
          </a:p>
          <a:p>
            <a:pPr algn="ctr"/>
            <a:r>
              <a:rPr lang="en-US" sz="5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Processing</a:t>
            </a:r>
          </a:p>
          <a:p>
            <a:pPr algn="ctr"/>
            <a:r>
              <a:rPr lang="en-US" sz="5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is a Big Data</a:t>
            </a:r>
          </a:p>
          <a:p>
            <a:pPr algn="ctr"/>
            <a:r>
              <a:rPr lang="en-US" sz="5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Solution</a:t>
            </a:r>
            <a:endParaRPr lang="en-US" sz="54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7056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repeatCount="indefinite" accel="50000" decel="50000" autoRev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2.53469E-6 L -0.29167 2.53469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58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xit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26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8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822" tmFilter="0,0; 0.14,0.31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2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78">
                                          <p:stCondLst>
                                            <p:cond delay="182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664" tmFilter="0.0,0.0;0.25,0.07;0.50,0.2;0.75,0.467;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0.026"/>
                                          </p:val>
                                        </p:tav>
                                        <p:tav tm="10000">
                                          <p:val>
                                            <p:strVal val="ppt_y+0.052"/>
                                          </p:val>
                                        </p:tav>
                                        <p:tav tm="15000">
                                          <p:val>
                                            <p:strVal val="ppt_y+0.078"/>
                                          </p:val>
                                        </p:tav>
                                        <p:tav tm="20000">
                                          <p:val>
                                            <p:strVal val="ppt_y+0.103"/>
                                          </p:val>
                                        </p:tav>
                                        <p:tav tm="30000">
                                          <p:val>
                                            <p:strVal val="ppt_y+0.151"/>
                                          </p:val>
                                        </p:tav>
                                        <p:tav tm="40000">
                                          <p:val>
                                            <p:strVal val="ppt_y+0.196"/>
                                          </p:val>
                                        </p:tav>
                                        <p:tav tm="50000">
                                          <p:val>
                                            <p:strVal val="ppt_y+0.236"/>
                                          </p:val>
                                        </p:tav>
                                        <p:tav tm="60000">
                                          <p:val>
                                            <p:strVal val="ppt_y+0.270"/>
                                          </p:val>
                                        </p:tav>
                                        <p:tav tm="70000">
                                          <p:val>
                                            <p:strVal val="ppt_y+0.297"/>
                                          </p:val>
                                        </p:tav>
                                        <p:tav tm="80000">
                                          <p:val>
                                            <p:strVal val="ppt_y+0.317"/>
                                          </p:val>
                                        </p:tav>
                                        <p:tav tm="90000">
                                          <p:val>
                                            <p:strVal val="ppt_y+0.329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33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111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37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123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ppt_h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62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64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750"/>
                            </p:stCondLst>
                            <p:childTnLst>
                              <p:par>
                                <p:cTn id="45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6" dur="2000" fill="hold"/>
                                        <p:tgtEl>
                                          <p:spTgt spid="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6" grpId="1"/>
      <p:bldP spid="8" grpId="0"/>
      <p:bldP spid="8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1524000"/>
            <a:ext cx="5029200" cy="50292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819400" y="304800"/>
            <a:ext cx="152317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5400" b="1" cap="none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Map</a:t>
            </a:r>
            <a:endParaRPr lang="en-US" sz="5400" b="1" cap="none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182468" y="304800"/>
            <a:ext cx="229370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</a:rPr>
              <a:t>Reduce</a:t>
            </a:r>
            <a:endParaRPr lang="en-US" sz="5400" b="1" cap="none" spc="0" dirty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63000"/>
                      <a:sat val="105000"/>
                    </a:schemeClr>
                  </a:gs>
                  <a:gs pos="90000">
                    <a:schemeClr val="accent1">
                      <a:shade val="50000"/>
                      <a:satMod val="100000"/>
                    </a:schemeClr>
                  </a:gs>
                </a:gsLst>
                <a:lin ang="5400000"/>
              </a:gra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733800" y="6248400"/>
            <a:ext cx="1752600" cy="152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85800" y="1752600"/>
            <a:ext cx="318675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</a:t>
            </a:r>
            <a:r>
              <a:rPr lang="en-US" dirty="0" smtClean="0"/>
              <a:t>ap(String key, String value):</a:t>
            </a:r>
          </a:p>
          <a:p>
            <a:r>
              <a:rPr lang="en-US" dirty="0" smtClean="0"/>
              <a:t>    // key: document name</a:t>
            </a:r>
          </a:p>
          <a:p>
            <a:r>
              <a:rPr lang="en-US" dirty="0"/>
              <a:t> </a:t>
            </a:r>
            <a:r>
              <a:rPr lang="en-US" dirty="0" smtClean="0"/>
              <a:t>   // value: document contents</a:t>
            </a:r>
          </a:p>
          <a:p>
            <a:r>
              <a:rPr lang="en-US" dirty="0"/>
              <a:t> </a:t>
            </a:r>
            <a:r>
              <a:rPr lang="en-US" dirty="0" smtClean="0"/>
              <a:t>   for each word w in value:</a:t>
            </a:r>
          </a:p>
          <a:p>
            <a:r>
              <a:rPr lang="en-US" dirty="0"/>
              <a:t> </a:t>
            </a:r>
            <a:r>
              <a:rPr lang="en-US" dirty="0" smtClean="0"/>
              <a:t>       </a:t>
            </a:r>
            <a:r>
              <a:rPr lang="en-US" dirty="0" err="1" smtClean="0"/>
              <a:t>EmitIntermediate</a:t>
            </a:r>
            <a:r>
              <a:rPr lang="en-US" dirty="0" smtClean="0"/>
              <a:t>(w, “1”);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685800" y="3988475"/>
            <a:ext cx="347563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reduce(String key, Iterator values):</a:t>
            </a:r>
          </a:p>
          <a:p>
            <a:r>
              <a:rPr lang="en-US" dirty="0" smtClean="0"/>
              <a:t>    // key: a word</a:t>
            </a:r>
          </a:p>
          <a:p>
            <a:r>
              <a:rPr lang="en-US" dirty="0"/>
              <a:t> </a:t>
            </a:r>
            <a:r>
              <a:rPr lang="en-US" dirty="0" smtClean="0"/>
              <a:t>   // value: a list of counts</a:t>
            </a:r>
          </a:p>
          <a:p>
            <a:r>
              <a:rPr lang="en-US" dirty="0"/>
              <a:t> </a:t>
            </a:r>
            <a:r>
              <a:rPr lang="en-US" dirty="0" smtClean="0"/>
              <a:t>   </a:t>
            </a:r>
            <a:r>
              <a:rPr lang="en-US" dirty="0" err="1" smtClean="0"/>
              <a:t>int</a:t>
            </a:r>
            <a:r>
              <a:rPr lang="en-US" dirty="0" smtClean="0"/>
              <a:t> result = 0;</a:t>
            </a:r>
          </a:p>
          <a:p>
            <a:r>
              <a:rPr lang="en-US" dirty="0"/>
              <a:t> </a:t>
            </a:r>
            <a:r>
              <a:rPr lang="en-US" dirty="0" smtClean="0"/>
              <a:t>   for each v in values:</a:t>
            </a:r>
          </a:p>
          <a:p>
            <a:r>
              <a:rPr lang="en-US" dirty="0"/>
              <a:t> </a:t>
            </a:r>
            <a:r>
              <a:rPr lang="en-US" dirty="0" smtClean="0"/>
              <a:t>       result += </a:t>
            </a:r>
            <a:r>
              <a:rPr lang="en-US" dirty="0" err="1" smtClean="0"/>
              <a:t>ParseInt</a:t>
            </a:r>
            <a:r>
              <a:rPr lang="en-US" dirty="0" smtClean="0"/>
              <a:t>(v);</a:t>
            </a:r>
          </a:p>
          <a:p>
            <a:r>
              <a:rPr lang="en-US" dirty="0"/>
              <a:t> </a:t>
            </a:r>
            <a:r>
              <a:rPr lang="en-US" dirty="0" smtClean="0"/>
              <a:t>   Emit(</a:t>
            </a:r>
            <a:r>
              <a:rPr lang="en-US" dirty="0" err="1" smtClean="0"/>
              <a:t>AsString</a:t>
            </a:r>
            <a:r>
              <a:rPr lang="en-US" dirty="0" smtClean="0"/>
              <a:t>(result));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3101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1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7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1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 animBg="1"/>
      <p:bldP spid="16" grpId="0"/>
      <p:bldP spid="1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1275" y="1384946"/>
            <a:ext cx="3809524" cy="516825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119120" y="285466"/>
            <a:ext cx="675383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brightRoom" dir="t"/>
            </a:scene3d>
            <a:sp3d contourW="6350" prstMaterial="plastic">
              <a:bevelT w="20320" h="20320" prst="angle"/>
              <a:contourClr>
                <a:schemeClr val="accent1">
                  <a:tint val="100000"/>
                  <a:shade val="100000"/>
                  <a:hueMod val="100000"/>
                  <a:satMod val="100000"/>
                </a:schemeClr>
              </a:contourClr>
            </a:sp3d>
          </a:bodyPr>
          <a:lstStyle/>
          <a:p>
            <a:pPr algn="ctr"/>
            <a:r>
              <a:rPr lang="en-US" sz="5400" b="1" cap="all" dirty="0" err="1" smtClean="0">
                <a:ln/>
                <a:solidFill>
                  <a:schemeClr val="accent1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DistRibuted</a:t>
            </a:r>
            <a:r>
              <a:rPr lang="en-US" sz="5400" b="1" cap="all" dirty="0" smtClean="0">
                <a:ln/>
                <a:solidFill>
                  <a:schemeClr val="accent1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 Systems</a:t>
            </a:r>
            <a:endParaRPr lang="en-US" sz="5400" b="1" cap="all" dirty="0">
              <a:ln/>
              <a:solidFill>
                <a:schemeClr val="accent1"/>
              </a:solidFill>
              <a:effectLst>
                <a:outerShdw blurRad="19685" dist="12700" dir="5400000" algn="tl" rotWithShape="0">
                  <a:schemeClr val="accent1">
                    <a:satMod val="130000"/>
                    <a:alpha val="60000"/>
                  </a:schemeClr>
                </a:outerShdw>
                <a:reflection blurRad="10000" stA="55000" endPos="48000" dist="500" dir="5400000" sy="-10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4019436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Grayscal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-838200" y="-914400"/>
            <a:ext cx="2971800" cy="5478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0" dirty="0" smtClean="0">
                <a:latin typeface="Baskerville Old Face" panose="02020602080505020303" pitchFamily="18" charset="0"/>
              </a:rPr>
              <a:t>R</a:t>
            </a:r>
            <a:endParaRPr lang="en-US" sz="35000" dirty="0">
              <a:latin typeface="Baskerville Old Face" panose="02020602080505020303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24000" y="1219200"/>
            <a:ext cx="4191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 err="1" smtClean="0">
                <a:latin typeface="Britannic Bold" panose="020B0903060703020204" pitchFamily="34" charset="0"/>
              </a:rPr>
              <a:t>oadmap</a:t>
            </a:r>
            <a:endParaRPr lang="en-US" sz="8800" dirty="0" smtClean="0">
              <a:latin typeface="Britannic Bold" panose="020B090306070302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620833" y="2765996"/>
            <a:ext cx="10871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Epoch</a:t>
            </a:r>
            <a:endParaRPr lang="en-US" sz="2800" b="1" dirty="0"/>
          </a:p>
        </p:txBody>
      </p:sp>
      <p:sp>
        <p:nvSpPr>
          <p:cNvPr id="3" name="Oval 2"/>
          <p:cNvSpPr/>
          <p:nvPr/>
        </p:nvSpPr>
        <p:spPr>
          <a:xfrm>
            <a:off x="2427960" y="3111583"/>
            <a:ext cx="177633" cy="177633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2794167" y="4800600"/>
            <a:ext cx="177633" cy="177633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993944" y="4366196"/>
            <a:ext cx="12993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Lexicon</a:t>
            </a:r>
            <a:endParaRPr lang="en-US" sz="28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4874491" y="5165905"/>
            <a:ext cx="17888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Stagnation</a:t>
            </a:r>
            <a:endParaRPr lang="en-US" sz="2800" b="1" dirty="0"/>
          </a:p>
        </p:txBody>
      </p:sp>
      <p:sp>
        <p:nvSpPr>
          <p:cNvPr id="10" name="Oval 9"/>
          <p:cNvSpPr/>
          <p:nvPr/>
        </p:nvSpPr>
        <p:spPr>
          <a:xfrm>
            <a:off x="4681618" y="5531086"/>
            <a:ext cx="177633" cy="177633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475067" y="2801277"/>
            <a:ext cx="7703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APT</a:t>
            </a:r>
          </a:p>
        </p:txBody>
      </p:sp>
      <p:sp>
        <p:nvSpPr>
          <p:cNvPr id="12" name="Oval 11"/>
          <p:cNvSpPr/>
          <p:nvPr/>
        </p:nvSpPr>
        <p:spPr>
          <a:xfrm>
            <a:off x="5282194" y="3166458"/>
            <a:ext cx="177633" cy="177633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7239000" y="4448353"/>
            <a:ext cx="13280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Mordor</a:t>
            </a:r>
          </a:p>
        </p:txBody>
      </p:sp>
      <p:sp>
        <p:nvSpPr>
          <p:cNvPr id="14" name="Oval 13"/>
          <p:cNvSpPr/>
          <p:nvPr/>
        </p:nvSpPr>
        <p:spPr>
          <a:xfrm>
            <a:off x="7046127" y="4813534"/>
            <a:ext cx="177633" cy="17763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4"/>
          <p:cNvSpPr/>
          <p:nvPr/>
        </p:nvSpPr>
        <p:spPr>
          <a:xfrm>
            <a:off x="4727886" y="3147237"/>
            <a:ext cx="492700" cy="1360968"/>
          </a:xfrm>
          <a:custGeom>
            <a:avLst/>
            <a:gdLst>
              <a:gd name="connsiteX0" fmla="*/ 492700 w 492700"/>
              <a:gd name="connsiteY0" fmla="*/ 42530 h 1360968"/>
              <a:gd name="connsiteX1" fmla="*/ 386374 w 492700"/>
              <a:gd name="connsiteY1" fmla="*/ 21265 h 1360968"/>
              <a:gd name="connsiteX2" fmla="*/ 322579 w 492700"/>
              <a:gd name="connsiteY2" fmla="*/ 0 h 1360968"/>
              <a:gd name="connsiteX3" fmla="*/ 131193 w 492700"/>
              <a:gd name="connsiteY3" fmla="*/ 10633 h 1360968"/>
              <a:gd name="connsiteX4" fmla="*/ 99295 w 492700"/>
              <a:gd name="connsiteY4" fmla="*/ 21265 h 1360968"/>
              <a:gd name="connsiteX5" fmla="*/ 56765 w 492700"/>
              <a:gd name="connsiteY5" fmla="*/ 85061 h 1360968"/>
              <a:gd name="connsiteX6" fmla="*/ 35500 w 492700"/>
              <a:gd name="connsiteY6" fmla="*/ 116958 h 1360968"/>
              <a:gd name="connsiteX7" fmla="*/ 14235 w 492700"/>
              <a:gd name="connsiteY7" fmla="*/ 180754 h 1360968"/>
              <a:gd name="connsiteX8" fmla="*/ 14235 w 492700"/>
              <a:gd name="connsiteY8" fmla="*/ 584791 h 1360968"/>
              <a:gd name="connsiteX9" fmla="*/ 24867 w 492700"/>
              <a:gd name="connsiteY9" fmla="*/ 616689 h 1360968"/>
              <a:gd name="connsiteX10" fmla="*/ 35500 w 492700"/>
              <a:gd name="connsiteY10" fmla="*/ 659219 h 1360968"/>
              <a:gd name="connsiteX11" fmla="*/ 46133 w 492700"/>
              <a:gd name="connsiteY11" fmla="*/ 733647 h 1360968"/>
              <a:gd name="connsiteX12" fmla="*/ 56765 w 492700"/>
              <a:gd name="connsiteY12" fmla="*/ 765544 h 1360968"/>
              <a:gd name="connsiteX13" fmla="*/ 67398 w 492700"/>
              <a:gd name="connsiteY13" fmla="*/ 808075 h 1360968"/>
              <a:gd name="connsiteX14" fmla="*/ 88663 w 492700"/>
              <a:gd name="connsiteY14" fmla="*/ 871870 h 1360968"/>
              <a:gd name="connsiteX15" fmla="*/ 88663 w 492700"/>
              <a:gd name="connsiteY15" fmla="*/ 1275907 h 1360968"/>
              <a:gd name="connsiteX16" fmla="*/ 67398 w 492700"/>
              <a:gd name="connsiteY16" fmla="*/ 1307805 h 1360968"/>
              <a:gd name="connsiteX17" fmla="*/ 35500 w 492700"/>
              <a:gd name="connsiteY17" fmla="*/ 1360968 h 1360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492700" h="1360968">
                <a:moveTo>
                  <a:pt x="492700" y="42530"/>
                </a:moveTo>
                <a:cubicBezTo>
                  <a:pt x="457258" y="35442"/>
                  <a:pt x="420663" y="32695"/>
                  <a:pt x="386374" y="21265"/>
                </a:cubicBezTo>
                <a:lnTo>
                  <a:pt x="322579" y="0"/>
                </a:lnTo>
                <a:cubicBezTo>
                  <a:pt x="258784" y="3544"/>
                  <a:pt x="194799" y="4575"/>
                  <a:pt x="131193" y="10633"/>
                </a:cubicBezTo>
                <a:cubicBezTo>
                  <a:pt x="120036" y="11696"/>
                  <a:pt x="107220" y="13340"/>
                  <a:pt x="99295" y="21265"/>
                </a:cubicBezTo>
                <a:cubicBezTo>
                  <a:pt x="81223" y="39337"/>
                  <a:pt x="70942" y="63796"/>
                  <a:pt x="56765" y="85061"/>
                </a:cubicBezTo>
                <a:cubicBezTo>
                  <a:pt x="49677" y="95693"/>
                  <a:pt x="39541" y="104835"/>
                  <a:pt x="35500" y="116958"/>
                </a:cubicBezTo>
                <a:lnTo>
                  <a:pt x="14235" y="180754"/>
                </a:lnTo>
                <a:cubicBezTo>
                  <a:pt x="-5851" y="361518"/>
                  <a:pt x="-3608" y="299304"/>
                  <a:pt x="14235" y="584791"/>
                </a:cubicBezTo>
                <a:cubicBezTo>
                  <a:pt x="14934" y="595977"/>
                  <a:pt x="21788" y="605912"/>
                  <a:pt x="24867" y="616689"/>
                </a:cubicBezTo>
                <a:cubicBezTo>
                  <a:pt x="28881" y="630740"/>
                  <a:pt x="32886" y="644842"/>
                  <a:pt x="35500" y="659219"/>
                </a:cubicBezTo>
                <a:cubicBezTo>
                  <a:pt x="39983" y="683876"/>
                  <a:pt x="41218" y="709072"/>
                  <a:pt x="46133" y="733647"/>
                </a:cubicBezTo>
                <a:cubicBezTo>
                  <a:pt x="48331" y="744637"/>
                  <a:pt x="53686" y="754768"/>
                  <a:pt x="56765" y="765544"/>
                </a:cubicBezTo>
                <a:cubicBezTo>
                  <a:pt x="60780" y="779595"/>
                  <a:pt x="63199" y="794078"/>
                  <a:pt x="67398" y="808075"/>
                </a:cubicBezTo>
                <a:cubicBezTo>
                  <a:pt x="73839" y="829545"/>
                  <a:pt x="88663" y="871870"/>
                  <a:pt x="88663" y="871870"/>
                </a:cubicBezTo>
                <a:cubicBezTo>
                  <a:pt x="109378" y="1037601"/>
                  <a:pt x="111831" y="1021051"/>
                  <a:pt x="88663" y="1275907"/>
                </a:cubicBezTo>
                <a:cubicBezTo>
                  <a:pt x="87506" y="1288633"/>
                  <a:pt x="73113" y="1296375"/>
                  <a:pt x="67398" y="1307805"/>
                </a:cubicBezTo>
                <a:cubicBezTo>
                  <a:pt x="39793" y="1363015"/>
                  <a:pt x="77035" y="1319433"/>
                  <a:pt x="35500" y="1360968"/>
                </a:cubicBezTo>
              </a:path>
            </a:pathLst>
          </a:cu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5"/>
          <p:cNvSpPr/>
          <p:nvPr/>
        </p:nvSpPr>
        <p:spPr>
          <a:xfrm>
            <a:off x="3285460" y="4072270"/>
            <a:ext cx="1477926" cy="1393569"/>
          </a:xfrm>
          <a:custGeom>
            <a:avLst/>
            <a:gdLst>
              <a:gd name="connsiteX0" fmla="*/ 0 w 1477926"/>
              <a:gd name="connsiteY0" fmla="*/ 382772 h 1393569"/>
              <a:gd name="connsiteX1" fmla="*/ 74428 w 1477926"/>
              <a:gd name="connsiteY1" fmla="*/ 372139 h 1393569"/>
              <a:gd name="connsiteX2" fmla="*/ 106326 w 1477926"/>
              <a:gd name="connsiteY2" fmla="*/ 340242 h 1393569"/>
              <a:gd name="connsiteX3" fmla="*/ 170121 w 1477926"/>
              <a:gd name="connsiteY3" fmla="*/ 297711 h 1393569"/>
              <a:gd name="connsiteX4" fmla="*/ 233917 w 1477926"/>
              <a:gd name="connsiteY4" fmla="*/ 276446 h 1393569"/>
              <a:gd name="connsiteX5" fmla="*/ 255182 w 1477926"/>
              <a:gd name="connsiteY5" fmla="*/ 244549 h 1393569"/>
              <a:gd name="connsiteX6" fmla="*/ 287080 w 1477926"/>
              <a:gd name="connsiteY6" fmla="*/ 233916 h 1393569"/>
              <a:gd name="connsiteX7" fmla="*/ 329610 w 1477926"/>
              <a:gd name="connsiteY7" fmla="*/ 202018 h 1393569"/>
              <a:gd name="connsiteX8" fmla="*/ 382773 w 1477926"/>
              <a:gd name="connsiteY8" fmla="*/ 148856 h 1393569"/>
              <a:gd name="connsiteX9" fmla="*/ 425303 w 1477926"/>
              <a:gd name="connsiteY9" fmla="*/ 85060 h 1393569"/>
              <a:gd name="connsiteX10" fmla="*/ 446568 w 1477926"/>
              <a:gd name="connsiteY10" fmla="*/ 53163 h 1393569"/>
              <a:gd name="connsiteX11" fmla="*/ 510363 w 1477926"/>
              <a:gd name="connsiteY11" fmla="*/ 31897 h 1393569"/>
              <a:gd name="connsiteX12" fmla="*/ 542261 w 1477926"/>
              <a:gd name="connsiteY12" fmla="*/ 21265 h 1393569"/>
              <a:gd name="connsiteX13" fmla="*/ 574159 w 1477926"/>
              <a:gd name="connsiteY13" fmla="*/ 10632 h 1393569"/>
              <a:gd name="connsiteX14" fmla="*/ 616689 w 1477926"/>
              <a:gd name="connsiteY14" fmla="*/ 0 h 1393569"/>
              <a:gd name="connsiteX15" fmla="*/ 946298 w 1477926"/>
              <a:gd name="connsiteY15" fmla="*/ 10632 h 1393569"/>
              <a:gd name="connsiteX16" fmla="*/ 1020726 w 1477926"/>
              <a:gd name="connsiteY16" fmla="*/ 42530 h 1393569"/>
              <a:gd name="connsiteX17" fmla="*/ 1063256 w 1477926"/>
              <a:gd name="connsiteY17" fmla="*/ 53163 h 1393569"/>
              <a:gd name="connsiteX18" fmla="*/ 1095154 w 1477926"/>
              <a:gd name="connsiteY18" fmla="*/ 63795 h 1393569"/>
              <a:gd name="connsiteX19" fmla="*/ 1190847 w 1477926"/>
              <a:gd name="connsiteY19" fmla="*/ 106325 h 1393569"/>
              <a:gd name="connsiteX20" fmla="*/ 1222745 w 1477926"/>
              <a:gd name="connsiteY20" fmla="*/ 116958 h 1393569"/>
              <a:gd name="connsiteX21" fmla="*/ 1297173 w 1477926"/>
              <a:gd name="connsiteY21" fmla="*/ 180753 h 1393569"/>
              <a:gd name="connsiteX22" fmla="*/ 1360968 w 1477926"/>
              <a:gd name="connsiteY22" fmla="*/ 223283 h 1393569"/>
              <a:gd name="connsiteX23" fmla="*/ 1382233 w 1477926"/>
              <a:gd name="connsiteY23" fmla="*/ 244549 h 1393569"/>
              <a:gd name="connsiteX24" fmla="*/ 1403498 w 1477926"/>
              <a:gd name="connsiteY24" fmla="*/ 276446 h 1393569"/>
              <a:gd name="connsiteX25" fmla="*/ 1435396 w 1477926"/>
              <a:gd name="connsiteY25" fmla="*/ 287079 h 1393569"/>
              <a:gd name="connsiteX26" fmla="*/ 1446028 w 1477926"/>
              <a:gd name="connsiteY26" fmla="*/ 318977 h 1393569"/>
              <a:gd name="connsiteX27" fmla="*/ 1467293 w 1477926"/>
              <a:gd name="connsiteY27" fmla="*/ 350874 h 1393569"/>
              <a:gd name="connsiteX28" fmla="*/ 1477926 w 1477926"/>
              <a:gd name="connsiteY28" fmla="*/ 404037 h 1393569"/>
              <a:gd name="connsiteX29" fmla="*/ 1467293 w 1477926"/>
              <a:gd name="connsiteY29" fmla="*/ 584790 h 1393569"/>
              <a:gd name="connsiteX30" fmla="*/ 1446028 w 1477926"/>
              <a:gd name="connsiteY30" fmla="*/ 648586 h 1393569"/>
              <a:gd name="connsiteX31" fmla="*/ 1435396 w 1477926"/>
              <a:gd name="connsiteY31" fmla="*/ 691116 h 1393569"/>
              <a:gd name="connsiteX32" fmla="*/ 1414131 w 1477926"/>
              <a:gd name="connsiteY32" fmla="*/ 723014 h 1393569"/>
              <a:gd name="connsiteX33" fmla="*/ 1392866 w 1477926"/>
              <a:gd name="connsiteY33" fmla="*/ 786809 h 1393569"/>
              <a:gd name="connsiteX34" fmla="*/ 1382233 w 1477926"/>
              <a:gd name="connsiteY34" fmla="*/ 818707 h 1393569"/>
              <a:gd name="connsiteX35" fmla="*/ 1360968 w 1477926"/>
              <a:gd name="connsiteY35" fmla="*/ 850604 h 1393569"/>
              <a:gd name="connsiteX36" fmla="*/ 1339703 w 1477926"/>
              <a:gd name="connsiteY36" fmla="*/ 914400 h 1393569"/>
              <a:gd name="connsiteX37" fmla="*/ 1329070 w 1477926"/>
              <a:gd name="connsiteY37" fmla="*/ 946297 h 1393569"/>
              <a:gd name="connsiteX38" fmla="*/ 1307805 w 1477926"/>
              <a:gd name="connsiteY38" fmla="*/ 1031358 h 1393569"/>
              <a:gd name="connsiteX39" fmla="*/ 1318438 w 1477926"/>
              <a:gd name="connsiteY39" fmla="*/ 1307804 h 1393569"/>
              <a:gd name="connsiteX40" fmla="*/ 1329070 w 1477926"/>
              <a:gd name="connsiteY40" fmla="*/ 1339702 h 1393569"/>
              <a:gd name="connsiteX41" fmla="*/ 1382233 w 1477926"/>
              <a:gd name="connsiteY41" fmla="*/ 1392865 h 1393569"/>
              <a:gd name="connsiteX42" fmla="*/ 1392866 w 1477926"/>
              <a:gd name="connsiteY42" fmla="*/ 1392865 h 1393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1477926" h="1393569">
                <a:moveTo>
                  <a:pt x="0" y="382772"/>
                </a:moveTo>
                <a:cubicBezTo>
                  <a:pt x="24809" y="379228"/>
                  <a:pt x="51159" y="381446"/>
                  <a:pt x="74428" y="372139"/>
                </a:cubicBezTo>
                <a:cubicBezTo>
                  <a:pt x="88389" y="366555"/>
                  <a:pt x="94457" y="349474"/>
                  <a:pt x="106326" y="340242"/>
                </a:cubicBezTo>
                <a:cubicBezTo>
                  <a:pt x="126500" y="324551"/>
                  <a:pt x="145875" y="305793"/>
                  <a:pt x="170121" y="297711"/>
                </a:cubicBezTo>
                <a:lnTo>
                  <a:pt x="233917" y="276446"/>
                </a:lnTo>
                <a:cubicBezTo>
                  <a:pt x="241005" y="265814"/>
                  <a:pt x="245204" y="252532"/>
                  <a:pt x="255182" y="244549"/>
                </a:cubicBezTo>
                <a:cubicBezTo>
                  <a:pt x="263934" y="237548"/>
                  <a:pt x="277349" y="239477"/>
                  <a:pt x="287080" y="233916"/>
                </a:cubicBezTo>
                <a:cubicBezTo>
                  <a:pt x="302466" y="225124"/>
                  <a:pt x="316365" y="213791"/>
                  <a:pt x="329610" y="202018"/>
                </a:cubicBezTo>
                <a:cubicBezTo>
                  <a:pt x="348341" y="185368"/>
                  <a:pt x="382773" y="148856"/>
                  <a:pt x="382773" y="148856"/>
                </a:cubicBezTo>
                <a:cubicBezTo>
                  <a:pt x="401457" y="92800"/>
                  <a:pt x="381056" y="138156"/>
                  <a:pt x="425303" y="85060"/>
                </a:cubicBezTo>
                <a:cubicBezTo>
                  <a:pt x="433484" y="75243"/>
                  <a:pt x="435732" y="59936"/>
                  <a:pt x="446568" y="53163"/>
                </a:cubicBezTo>
                <a:cubicBezTo>
                  <a:pt x="465576" y="41283"/>
                  <a:pt x="489098" y="38985"/>
                  <a:pt x="510363" y="31897"/>
                </a:cubicBezTo>
                <a:lnTo>
                  <a:pt x="542261" y="21265"/>
                </a:lnTo>
                <a:cubicBezTo>
                  <a:pt x="552894" y="17721"/>
                  <a:pt x="563286" y="13350"/>
                  <a:pt x="574159" y="10632"/>
                </a:cubicBezTo>
                <a:lnTo>
                  <a:pt x="616689" y="0"/>
                </a:lnTo>
                <a:cubicBezTo>
                  <a:pt x="726559" y="3544"/>
                  <a:pt x="836550" y="4361"/>
                  <a:pt x="946298" y="10632"/>
                </a:cubicBezTo>
                <a:cubicBezTo>
                  <a:pt x="1004997" y="13986"/>
                  <a:pt x="973371" y="22235"/>
                  <a:pt x="1020726" y="42530"/>
                </a:cubicBezTo>
                <a:cubicBezTo>
                  <a:pt x="1034157" y="48286"/>
                  <a:pt x="1049205" y="49149"/>
                  <a:pt x="1063256" y="53163"/>
                </a:cubicBezTo>
                <a:cubicBezTo>
                  <a:pt x="1074033" y="56242"/>
                  <a:pt x="1084521" y="60251"/>
                  <a:pt x="1095154" y="63795"/>
                </a:cubicBezTo>
                <a:cubicBezTo>
                  <a:pt x="1145703" y="97494"/>
                  <a:pt x="1114928" y="81018"/>
                  <a:pt x="1190847" y="106325"/>
                </a:cubicBezTo>
                <a:lnTo>
                  <a:pt x="1222745" y="116958"/>
                </a:lnTo>
                <a:cubicBezTo>
                  <a:pt x="1259460" y="153675"/>
                  <a:pt x="1251701" y="148923"/>
                  <a:pt x="1297173" y="180753"/>
                </a:cubicBezTo>
                <a:cubicBezTo>
                  <a:pt x="1318111" y="195409"/>
                  <a:pt x="1342897" y="205211"/>
                  <a:pt x="1360968" y="223283"/>
                </a:cubicBezTo>
                <a:cubicBezTo>
                  <a:pt x="1368056" y="230372"/>
                  <a:pt x="1375971" y="236721"/>
                  <a:pt x="1382233" y="244549"/>
                </a:cubicBezTo>
                <a:cubicBezTo>
                  <a:pt x="1390216" y="254527"/>
                  <a:pt x="1393520" y="268463"/>
                  <a:pt x="1403498" y="276446"/>
                </a:cubicBezTo>
                <a:cubicBezTo>
                  <a:pt x="1412250" y="283447"/>
                  <a:pt x="1424763" y="283535"/>
                  <a:pt x="1435396" y="287079"/>
                </a:cubicBezTo>
                <a:cubicBezTo>
                  <a:pt x="1438940" y="297712"/>
                  <a:pt x="1441016" y="308952"/>
                  <a:pt x="1446028" y="318977"/>
                </a:cubicBezTo>
                <a:cubicBezTo>
                  <a:pt x="1451743" y="330407"/>
                  <a:pt x="1462806" y="338909"/>
                  <a:pt x="1467293" y="350874"/>
                </a:cubicBezTo>
                <a:cubicBezTo>
                  <a:pt x="1473639" y="367795"/>
                  <a:pt x="1474382" y="386316"/>
                  <a:pt x="1477926" y="404037"/>
                </a:cubicBezTo>
                <a:cubicBezTo>
                  <a:pt x="1474382" y="464288"/>
                  <a:pt x="1475099" y="524942"/>
                  <a:pt x="1467293" y="584790"/>
                </a:cubicBezTo>
                <a:cubicBezTo>
                  <a:pt x="1464394" y="607017"/>
                  <a:pt x="1451464" y="626840"/>
                  <a:pt x="1446028" y="648586"/>
                </a:cubicBezTo>
                <a:cubicBezTo>
                  <a:pt x="1442484" y="662763"/>
                  <a:pt x="1441152" y="677685"/>
                  <a:pt x="1435396" y="691116"/>
                </a:cubicBezTo>
                <a:cubicBezTo>
                  <a:pt x="1430362" y="702862"/>
                  <a:pt x="1419321" y="711337"/>
                  <a:pt x="1414131" y="723014"/>
                </a:cubicBezTo>
                <a:cubicBezTo>
                  <a:pt x="1405027" y="743497"/>
                  <a:pt x="1399954" y="765544"/>
                  <a:pt x="1392866" y="786809"/>
                </a:cubicBezTo>
                <a:cubicBezTo>
                  <a:pt x="1389322" y="797442"/>
                  <a:pt x="1388450" y="809382"/>
                  <a:pt x="1382233" y="818707"/>
                </a:cubicBezTo>
                <a:cubicBezTo>
                  <a:pt x="1375145" y="829339"/>
                  <a:pt x="1366158" y="838927"/>
                  <a:pt x="1360968" y="850604"/>
                </a:cubicBezTo>
                <a:cubicBezTo>
                  <a:pt x="1351864" y="871088"/>
                  <a:pt x="1346792" y="893135"/>
                  <a:pt x="1339703" y="914400"/>
                </a:cubicBezTo>
                <a:cubicBezTo>
                  <a:pt x="1336159" y="925032"/>
                  <a:pt x="1331268" y="935307"/>
                  <a:pt x="1329070" y="946297"/>
                </a:cubicBezTo>
                <a:cubicBezTo>
                  <a:pt x="1316240" y="1010450"/>
                  <a:pt x="1324153" y="982316"/>
                  <a:pt x="1307805" y="1031358"/>
                </a:cubicBezTo>
                <a:cubicBezTo>
                  <a:pt x="1311349" y="1123507"/>
                  <a:pt x="1312093" y="1215806"/>
                  <a:pt x="1318438" y="1307804"/>
                </a:cubicBezTo>
                <a:cubicBezTo>
                  <a:pt x="1319209" y="1318985"/>
                  <a:pt x="1324058" y="1329677"/>
                  <a:pt x="1329070" y="1339702"/>
                </a:cubicBezTo>
                <a:cubicBezTo>
                  <a:pt x="1343247" y="1368056"/>
                  <a:pt x="1353879" y="1378688"/>
                  <a:pt x="1382233" y="1392865"/>
                </a:cubicBezTo>
                <a:cubicBezTo>
                  <a:pt x="1385403" y="1394450"/>
                  <a:pt x="1389322" y="1392865"/>
                  <a:pt x="1392866" y="1392865"/>
                </a:cubicBezTo>
              </a:path>
            </a:pathLst>
          </a:cu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6"/>
          <p:cNvSpPr/>
          <p:nvPr/>
        </p:nvSpPr>
        <p:spPr>
          <a:xfrm>
            <a:off x="2524125" y="3362325"/>
            <a:ext cx="324616" cy="1343025"/>
          </a:xfrm>
          <a:custGeom>
            <a:avLst/>
            <a:gdLst>
              <a:gd name="connsiteX0" fmla="*/ 0 w 324616"/>
              <a:gd name="connsiteY0" fmla="*/ 0 h 1343025"/>
              <a:gd name="connsiteX1" fmla="*/ 57150 w 324616"/>
              <a:gd name="connsiteY1" fmla="*/ 76200 h 1343025"/>
              <a:gd name="connsiteX2" fmla="*/ 85725 w 324616"/>
              <a:gd name="connsiteY2" fmla="*/ 133350 h 1343025"/>
              <a:gd name="connsiteX3" fmla="*/ 104775 w 324616"/>
              <a:gd name="connsiteY3" fmla="*/ 209550 h 1343025"/>
              <a:gd name="connsiteX4" fmla="*/ 133350 w 324616"/>
              <a:gd name="connsiteY4" fmla="*/ 314325 h 1343025"/>
              <a:gd name="connsiteX5" fmla="*/ 142875 w 324616"/>
              <a:gd name="connsiteY5" fmla="*/ 514350 h 1343025"/>
              <a:gd name="connsiteX6" fmla="*/ 161925 w 324616"/>
              <a:gd name="connsiteY6" fmla="*/ 609600 h 1343025"/>
              <a:gd name="connsiteX7" fmla="*/ 171450 w 324616"/>
              <a:gd name="connsiteY7" fmla="*/ 752475 h 1343025"/>
              <a:gd name="connsiteX8" fmla="*/ 180975 w 324616"/>
              <a:gd name="connsiteY8" fmla="*/ 781050 h 1343025"/>
              <a:gd name="connsiteX9" fmla="*/ 190500 w 324616"/>
              <a:gd name="connsiteY9" fmla="*/ 828675 h 1343025"/>
              <a:gd name="connsiteX10" fmla="*/ 200025 w 324616"/>
              <a:gd name="connsiteY10" fmla="*/ 866775 h 1343025"/>
              <a:gd name="connsiteX11" fmla="*/ 219075 w 324616"/>
              <a:gd name="connsiteY11" fmla="*/ 1000125 h 1343025"/>
              <a:gd name="connsiteX12" fmla="*/ 238125 w 324616"/>
              <a:gd name="connsiteY12" fmla="*/ 1057275 h 1343025"/>
              <a:gd name="connsiteX13" fmla="*/ 247650 w 324616"/>
              <a:gd name="connsiteY13" fmla="*/ 1095375 h 1343025"/>
              <a:gd name="connsiteX14" fmla="*/ 266700 w 324616"/>
              <a:gd name="connsiteY14" fmla="*/ 1123950 h 1343025"/>
              <a:gd name="connsiteX15" fmla="*/ 276225 w 324616"/>
              <a:gd name="connsiteY15" fmla="*/ 1152525 h 1343025"/>
              <a:gd name="connsiteX16" fmla="*/ 295275 w 324616"/>
              <a:gd name="connsiteY16" fmla="*/ 1181100 h 1343025"/>
              <a:gd name="connsiteX17" fmla="*/ 323850 w 324616"/>
              <a:gd name="connsiteY17" fmla="*/ 1285875 h 1343025"/>
              <a:gd name="connsiteX18" fmla="*/ 323850 w 324616"/>
              <a:gd name="connsiteY18" fmla="*/ 1343025 h 1343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24616" h="1343025">
                <a:moveTo>
                  <a:pt x="0" y="0"/>
                </a:moveTo>
                <a:cubicBezTo>
                  <a:pt x="9346" y="11682"/>
                  <a:pt x="47041" y="55982"/>
                  <a:pt x="57150" y="76200"/>
                </a:cubicBezTo>
                <a:cubicBezTo>
                  <a:pt x="96585" y="155070"/>
                  <a:pt x="31130" y="51458"/>
                  <a:pt x="85725" y="133350"/>
                </a:cubicBezTo>
                <a:cubicBezTo>
                  <a:pt x="92075" y="158750"/>
                  <a:pt x="96496" y="184712"/>
                  <a:pt x="104775" y="209550"/>
                </a:cubicBezTo>
                <a:cubicBezTo>
                  <a:pt x="128945" y="282059"/>
                  <a:pt x="119887" y="247009"/>
                  <a:pt x="133350" y="314325"/>
                </a:cubicBezTo>
                <a:cubicBezTo>
                  <a:pt x="136525" y="381000"/>
                  <a:pt x="136445" y="447910"/>
                  <a:pt x="142875" y="514350"/>
                </a:cubicBezTo>
                <a:cubicBezTo>
                  <a:pt x="145994" y="546578"/>
                  <a:pt x="161925" y="609600"/>
                  <a:pt x="161925" y="609600"/>
                </a:cubicBezTo>
                <a:cubicBezTo>
                  <a:pt x="165100" y="657225"/>
                  <a:pt x="166179" y="705036"/>
                  <a:pt x="171450" y="752475"/>
                </a:cubicBezTo>
                <a:cubicBezTo>
                  <a:pt x="172559" y="762454"/>
                  <a:pt x="178540" y="771310"/>
                  <a:pt x="180975" y="781050"/>
                </a:cubicBezTo>
                <a:cubicBezTo>
                  <a:pt x="184902" y="796756"/>
                  <a:pt x="186988" y="812871"/>
                  <a:pt x="190500" y="828675"/>
                </a:cubicBezTo>
                <a:cubicBezTo>
                  <a:pt x="193340" y="841454"/>
                  <a:pt x="197873" y="853862"/>
                  <a:pt x="200025" y="866775"/>
                </a:cubicBezTo>
                <a:cubicBezTo>
                  <a:pt x="205664" y="900606"/>
                  <a:pt x="210081" y="964150"/>
                  <a:pt x="219075" y="1000125"/>
                </a:cubicBezTo>
                <a:cubicBezTo>
                  <a:pt x="223945" y="1019606"/>
                  <a:pt x="233255" y="1037794"/>
                  <a:pt x="238125" y="1057275"/>
                </a:cubicBezTo>
                <a:cubicBezTo>
                  <a:pt x="241300" y="1069975"/>
                  <a:pt x="242493" y="1083343"/>
                  <a:pt x="247650" y="1095375"/>
                </a:cubicBezTo>
                <a:cubicBezTo>
                  <a:pt x="252159" y="1105897"/>
                  <a:pt x="261580" y="1113711"/>
                  <a:pt x="266700" y="1123950"/>
                </a:cubicBezTo>
                <a:cubicBezTo>
                  <a:pt x="271190" y="1132930"/>
                  <a:pt x="271735" y="1143545"/>
                  <a:pt x="276225" y="1152525"/>
                </a:cubicBezTo>
                <a:cubicBezTo>
                  <a:pt x="281345" y="1162764"/>
                  <a:pt x="290626" y="1170639"/>
                  <a:pt x="295275" y="1181100"/>
                </a:cubicBezTo>
                <a:cubicBezTo>
                  <a:pt x="305922" y="1205056"/>
                  <a:pt x="321289" y="1257704"/>
                  <a:pt x="323850" y="1285875"/>
                </a:cubicBezTo>
                <a:cubicBezTo>
                  <a:pt x="325575" y="1304847"/>
                  <a:pt x="323850" y="1323975"/>
                  <a:pt x="323850" y="1343025"/>
                </a:cubicBezTo>
              </a:path>
            </a:pathLst>
          </a:cu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7"/>
          <p:cNvSpPr/>
          <p:nvPr/>
        </p:nvSpPr>
        <p:spPr>
          <a:xfrm>
            <a:off x="5539563" y="3338623"/>
            <a:ext cx="1488558" cy="1605517"/>
          </a:xfrm>
          <a:custGeom>
            <a:avLst/>
            <a:gdLst>
              <a:gd name="connsiteX0" fmla="*/ 0 w 1488558"/>
              <a:gd name="connsiteY0" fmla="*/ 0 h 1605517"/>
              <a:gd name="connsiteX1" fmla="*/ 297711 w 1488558"/>
              <a:gd name="connsiteY1" fmla="*/ 21265 h 1605517"/>
              <a:gd name="connsiteX2" fmla="*/ 329609 w 1488558"/>
              <a:gd name="connsiteY2" fmla="*/ 31898 h 1605517"/>
              <a:gd name="connsiteX3" fmla="*/ 372139 w 1488558"/>
              <a:gd name="connsiteY3" fmla="*/ 42530 h 1605517"/>
              <a:gd name="connsiteX4" fmla="*/ 435935 w 1488558"/>
              <a:gd name="connsiteY4" fmla="*/ 63796 h 1605517"/>
              <a:gd name="connsiteX5" fmla="*/ 467832 w 1488558"/>
              <a:gd name="connsiteY5" fmla="*/ 95693 h 1605517"/>
              <a:gd name="connsiteX6" fmla="*/ 499730 w 1488558"/>
              <a:gd name="connsiteY6" fmla="*/ 106326 h 1605517"/>
              <a:gd name="connsiteX7" fmla="*/ 520995 w 1488558"/>
              <a:gd name="connsiteY7" fmla="*/ 138224 h 1605517"/>
              <a:gd name="connsiteX8" fmla="*/ 552893 w 1488558"/>
              <a:gd name="connsiteY8" fmla="*/ 244549 h 1605517"/>
              <a:gd name="connsiteX9" fmla="*/ 574158 w 1488558"/>
              <a:gd name="connsiteY9" fmla="*/ 393405 h 1605517"/>
              <a:gd name="connsiteX10" fmla="*/ 552893 w 1488558"/>
              <a:gd name="connsiteY10" fmla="*/ 552893 h 1605517"/>
              <a:gd name="connsiteX11" fmla="*/ 531628 w 1488558"/>
              <a:gd name="connsiteY11" fmla="*/ 616689 h 1605517"/>
              <a:gd name="connsiteX12" fmla="*/ 499730 w 1488558"/>
              <a:gd name="connsiteY12" fmla="*/ 648586 h 1605517"/>
              <a:gd name="connsiteX13" fmla="*/ 425302 w 1488558"/>
              <a:gd name="connsiteY13" fmla="*/ 733647 h 1605517"/>
              <a:gd name="connsiteX14" fmla="*/ 382772 w 1488558"/>
              <a:gd name="connsiteY14" fmla="*/ 797442 h 1605517"/>
              <a:gd name="connsiteX15" fmla="*/ 361507 w 1488558"/>
              <a:gd name="connsiteY15" fmla="*/ 829340 h 1605517"/>
              <a:gd name="connsiteX16" fmla="*/ 308344 w 1488558"/>
              <a:gd name="connsiteY16" fmla="*/ 893135 h 1605517"/>
              <a:gd name="connsiteX17" fmla="*/ 297711 w 1488558"/>
              <a:gd name="connsiteY17" fmla="*/ 925033 h 1605517"/>
              <a:gd name="connsiteX18" fmla="*/ 276446 w 1488558"/>
              <a:gd name="connsiteY18" fmla="*/ 956930 h 1605517"/>
              <a:gd name="connsiteX19" fmla="*/ 255181 w 1488558"/>
              <a:gd name="connsiteY19" fmla="*/ 999461 h 1605517"/>
              <a:gd name="connsiteX20" fmla="*/ 244549 w 1488558"/>
              <a:gd name="connsiteY20" fmla="*/ 1095154 h 1605517"/>
              <a:gd name="connsiteX21" fmla="*/ 255181 w 1488558"/>
              <a:gd name="connsiteY21" fmla="*/ 1382233 h 1605517"/>
              <a:gd name="connsiteX22" fmla="*/ 287079 w 1488558"/>
              <a:gd name="connsiteY22" fmla="*/ 1488558 h 1605517"/>
              <a:gd name="connsiteX23" fmla="*/ 372139 w 1488558"/>
              <a:gd name="connsiteY23" fmla="*/ 1552354 h 1605517"/>
              <a:gd name="connsiteX24" fmla="*/ 467832 w 1488558"/>
              <a:gd name="connsiteY24" fmla="*/ 1584251 h 1605517"/>
              <a:gd name="connsiteX25" fmla="*/ 499730 w 1488558"/>
              <a:gd name="connsiteY25" fmla="*/ 1594884 h 1605517"/>
              <a:gd name="connsiteX26" fmla="*/ 563525 w 1488558"/>
              <a:gd name="connsiteY26" fmla="*/ 1605517 h 1605517"/>
              <a:gd name="connsiteX27" fmla="*/ 935665 w 1488558"/>
              <a:gd name="connsiteY27" fmla="*/ 1594884 h 1605517"/>
              <a:gd name="connsiteX28" fmla="*/ 999460 w 1488558"/>
              <a:gd name="connsiteY28" fmla="*/ 1573619 h 1605517"/>
              <a:gd name="connsiteX29" fmla="*/ 1073888 w 1488558"/>
              <a:gd name="connsiteY29" fmla="*/ 1552354 h 1605517"/>
              <a:gd name="connsiteX30" fmla="*/ 1137684 w 1488558"/>
              <a:gd name="connsiteY30" fmla="*/ 1531089 h 1605517"/>
              <a:gd name="connsiteX31" fmla="*/ 1158949 w 1488558"/>
              <a:gd name="connsiteY31" fmla="*/ 1499191 h 1605517"/>
              <a:gd name="connsiteX32" fmla="*/ 1233377 w 1488558"/>
              <a:gd name="connsiteY32" fmla="*/ 1467293 h 1605517"/>
              <a:gd name="connsiteX33" fmla="*/ 1297172 w 1488558"/>
              <a:gd name="connsiteY33" fmla="*/ 1435396 h 1605517"/>
              <a:gd name="connsiteX34" fmla="*/ 1424763 w 1488558"/>
              <a:gd name="connsiteY34" fmla="*/ 1446028 h 1605517"/>
              <a:gd name="connsiteX35" fmla="*/ 1488558 w 1488558"/>
              <a:gd name="connsiteY35" fmla="*/ 1477926 h 1605517"/>
              <a:gd name="connsiteX36" fmla="*/ 1488558 w 1488558"/>
              <a:gd name="connsiteY36" fmla="*/ 1488558 h 16055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488558" h="1605517">
                <a:moveTo>
                  <a:pt x="0" y="0"/>
                </a:moveTo>
                <a:cubicBezTo>
                  <a:pt x="39581" y="2474"/>
                  <a:pt x="243546" y="14043"/>
                  <a:pt x="297711" y="21265"/>
                </a:cubicBezTo>
                <a:cubicBezTo>
                  <a:pt x="308821" y="22746"/>
                  <a:pt x="318832" y="28819"/>
                  <a:pt x="329609" y="31898"/>
                </a:cubicBezTo>
                <a:cubicBezTo>
                  <a:pt x="343660" y="35912"/>
                  <a:pt x="358142" y="38331"/>
                  <a:pt x="372139" y="42530"/>
                </a:cubicBezTo>
                <a:cubicBezTo>
                  <a:pt x="393609" y="48971"/>
                  <a:pt x="435935" y="63796"/>
                  <a:pt x="435935" y="63796"/>
                </a:cubicBezTo>
                <a:cubicBezTo>
                  <a:pt x="446567" y="74428"/>
                  <a:pt x="455321" y="87352"/>
                  <a:pt x="467832" y="95693"/>
                </a:cubicBezTo>
                <a:cubicBezTo>
                  <a:pt x="477157" y="101910"/>
                  <a:pt x="490978" y="99324"/>
                  <a:pt x="499730" y="106326"/>
                </a:cubicBezTo>
                <a:cubicBezTo>
                  <a:pt x="509709" y="114309"/>
                  <a:pt x="515805" y="126547"/>
                  <a:pt x="520995" y="138224"/>
                </a:cubicBezTo>
                <a:cubicBezTo>
                  <a:pt x="528556" y="155237"/>
                  <a:pt x="548770" y="219809"/>
                  <a:pt x="552893" y="244549"/>
                </a:cubicBezTo>
                <a:cubicBezTo>
                  <a:pt x="561133" y="293989"/>
                  <a:pt x="574158" y="393405"/>
                  <a:pt x="574158" y="393405"/>
                </a:cubicBezTo>
                <a:cubicBezTo>
                  <a:pt x="570619" y="425256"/>
                  <a:pt x="562437" y="514718"/>
                  <a:pt x="552893" y="552893"/>
                </a:cubicBezTo>
                <a:cubicBezTo>
                  <a:pt x="547457" y="574639"/>
                  <a:pt x="547478" y="600839"/>
                  <a:pt x="531628" y="616689"/>
                </a:cubicBezTo>
                <a:cubicBezTo>
                  <a:pt x="520995" y="627321"/>
                  <a:pt x="508962" y="636717"/>
                  <a:pt x="499730" y="648586"/>
                </a:cubicBezTo>
                <a:cubicBezTo>
                  <a:pt x="432934" y="734466"/>
                  <a:pt x="487054" y="692480"/>
                  <a:pt x="425302" y="733647"/>
                </a:cubicBezTo>
                <a:lnTo>
                  <a:pt x="382772" y="797442"/>
                </a:lnTo>
                <a:cubicBezTo>
                  <a:pt x="375684" y="808075"/>
                  <a:pt x="370543" y="820304"/>
                  <a:pt x="361507" y="829340"/>
                </a:cubicBezTo>
                <a:cubicBezTo>
                  <a:pt x="337990" y="852856"/>
                  <a:pt x="323148" y="863527"/>
                  <a:pt x="308344" y="893135"/>
                </a:cubicBezTo>
                <a:cubicBezTo>
                  <a:pt x="303332" y="903160"/>
                  <a:pt x="302723" y="915008"/>
                  <a:pt x="297711" y="925033"/>
                </a:cubicBezTo>
                <a:cubicBezTo>
                  <a:pt x="291996" y="936462"/>
                  <a:pt x="282786" y="945835"/>
                  <a:pt x="276446" y="956930"/>
                </a:cubicBezTo>
                <a:cubicBezTo>
                  <a:pt x="268582" y="970692"/>
                  <a:pt x="262269" y="985284"/>
                  <a:pt x="255181" y="999461"/>
                </a:cubicBezTo>
                <a:cubicBezTo>
                  <a:pt x="251637" y="1031359"/>
                  <a:pt x="244549" y="1063060"/>
                  <a:pt x="244549" y="1095154"/>
                </a:cubicBezTo>
                <a:cubicBezTo>
                  <a:pt x="244549" y="1190913"/>
                  <a:pt x="249016" y="1286673"/>
                  <a:pt x="255181" y="1382233"/>
                </a:cubicBezTo>
                <a:cubicBezTo>
                  <a:pt x="256178" y="1397685"/>
                  <a:pt x="284314" y="1485792"/>
                  <a:pt x="287079" y="1488558"/>
                </a:cubicBezTo>
                <a:cubicBezTo>
                  <a:pt x="312269" y="1513749"/>
                  <a:pt x="336069" y="1540331"/>
                  <a:pt x="372139" y="1552354"/>
                </a:cubicBezTo>
                <a:lnTo>
                  <a:pt x="467832" y="1584251"/>
                </a:lnTo>
                <a:cubicBezTo>
                  <a:pt x="478465" y="1587795"/>
                  <a:pt x="488675" y="1593041"/>
                  <a:pt x="499730" y="1594884"/>
                </a:cubicBezTo>
                <a:lnTo>
                  <a:pt x="563525" y="1605517"/>
                </a:lnTo>
                <a:cubicBezTo>
                  <a:pt x="687572" y="1601973"/>
                  <a:pt x="811899" y="1603940"/>
                  <a:pt x="935665" y="1594884"/>
                </a:cubicBezTo>
                <a:cubicBezTo>
                  <a:pt x="958021" y="1593248"/>
                  <a:pt x="978195" y="1580707"/>
                  <a:pt x="999460" y="1573619"/>
                </a:cubicBezTo>
                <a:cubicBezTo>
                  <a:pt x="1106654" y="1537887"/>
                  <a:pt x="940387" y="1592403"/>
                  <a:pt x="1073888" y="1552354"/>
                </a:cubicBezTo>
                <a:cubicBezTo>
                  <a:pt x="1095358" y="1545913"/>
                  <a:pt x="1137684" y="1531089"/>
                  <a:pt x="1137684" y="1531089"/>
                </a:cubicBezTo>
                <a:cubicBezTo>
                  <a:pt x="1144772" y="1520456"/>
                  <a:pt x="1149132" y="1507372"/>
                  <a:pt x="1158949" y="1499191"/>
                </a:cubicBezTo>
                <a:cubicBezTo>
                  <a:pt x="1192134" y="1471536"/>
                  <a:pt x="1200139" y="1483912"/>
                  <a:pt x="1233377" y="1467293"/>
                </a:cubicBezTo>
                <a:cubicBezTo>
                  <a:pt x="1315815" y="1426073"/>
                  <a:pt x="1217002" y="1462118"/>
                  <a:pt x="1297172" y="1435396"/>
                </a:cubicBezTo>
                <a:cubicBezTo>
                  <a:pt x="1339702" y="1438940"/>
                  <a:pt x="1382460" y="1440388"/>
                  <a:pt x="1424763" y="1446028"/>
                </a:cubicBezTo>
                <a:cubicBezTo>
                  <a:pt x="1444718" y="1448689"/>
                  <a:pt x="1474774" y="1464142"/>
                  <a:pt x="1488558" y="1477926"/>
                </a:cubicBezTo>
                <a:lnTo>
                  <a:pt x="1488558" y="1488558"/>
                </a:lnTo>
              </a:path>
            </a:pathLst>
          </a:cu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1268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400">
        <p14:honeycomb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7" grpId="0" animBg="1"/>
      <p:bldP spid="8" grpId="0"/>
      <p:bldP spid="9" grpId="0"/>
      <p:bldP spid="10" grpId="0" animBg="1"/>
      <p:bldP spid="11" grpId="0"/>
      <p:bldP spid="12" grpId="0" animBg="1"/>
      <p:bldP spid="13" grpId="0"/>
      <p:bldP spid="14" grpId="0" animBg="1"/>
      <p:bldP spid="15" grpId="0" animBg="1"/>
      <p:bldP spid="16" grpId="0" animBg="1"/>
      <p:bldP spid="17" grpId="0" animBg="1"/>
      <p:bldP spid="18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/>
          <p:cNvSpPr/>
          <p:nvPr/>
        </p:nvSpPr>
        <p:spPr>
          <a:xfrm>
            <a:off x="1119122" y="1981200"/>
            <a:ext cx="3071878" cy="3733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4801081" y="1981200"/>
            <a:ext cx="3071878" cy="3733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473913" y="285297"/>
            <a:ext cx="804425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brightRoom" dir="t"/>
            </a:scene3d>
            <a:sp3d contourW="6350" prstMaterial="plastic">
              <a:bevelT w="20320" h="20320" prst="angle"/>
              <a:contourClr>
                <a:schemeClr val="accent1">
                  <a:tint val="100000"/>
                  <a:shade val="100000"/>
                  <a:hueMod val="100000"/>
                  <a:satMod val="100000"/>
                </a:schemeClr>
              </a:contourClr>
            </a:sp3d>
          </a:bodyPr>
          <a:lstStyle/>
          <a:p>
            <a:pPr algn="ctr"/>
            <a:r>
              <a:rPr lang="en-US" sz="5400" b="1" cap="all" dirty="0" err="1" smtClean="0">
                <a:ln/>
                <a:solidFill>
                  <a:schemeClr val="accent1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DistRibuted</a:t>
            </a:r>
            <a:r>
              <a:rPr lang="en-US" sz="5400" b="1" cap="all" dirty="0" smtClean="0">
                <a:ln/>
                <a:solidFill>
                  <a:schemeClr val="accent1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 file Systems</a:t>
            </a:r>
            <a:endParaRPr lang="en-US" sz="5400" b="1" cap="all" dirty="0">
              <a:ln/>
              <a:solidFill>
                <a:schemeClr val="accent1"/>
              </a:solidFill>
              <a:effectLst>
                <a:outerShdw blurRad="19685" dist="12700" dir="5400000" algn="tl" rotWithShape="0">
                  <a:schemeClr val="accent1">
                    <a:satMod val="130000"/>
                    <a:alpha val="60000"/>
                  </a:schemeClr>
                </a:outerShdw>
                <a:reflection blurRad="10000" stA="55000" endPos="48000" dist="500" dir="5400000" sy="-100000" algn="bl" rotWithShape="0"/>
              </a:effectLst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119122" y="285466"/>
            <a:ext cx="675383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brightRoom" dir="t"/>
            </a:scene3d>
            <a:sp3d contourW="6350" prstMaterial="plastic">
              <a:bevelT w="20320" h="20320" prst="angle"/>
              <a:contourClr>
                <a:schemeClr val="accent1">
                  <a:tint val="100000"/>
                  <a:shade val="100000"/>
                  <a:hueMod val="100000"/>
                  <a:satMod val="100000"/>
                </a:schemeClr>
              </a:contourClr>
            </a:sp3d>
          </a:bodyPr>
          <a:lstStyle/>
          <a:p>
            <a:pPr algn="ctr"/>
            <a:r>
              <a:rPr lang="en-US" sz="5400" b="1" cap="all" dirty="0" err="1" smtClean="0">
                <a:ln/>
                <a:solidFill>
                  <a:schemeClr val="accent1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DistRibuted</a:t>
            </a:r>
            <a:r>
              <a:rPr lang="en-US" sz="5400" b="1" cap="all" dirty="0" smtClean="0">
                <a:ln/>
                <a:solidFill>
                  <a:schemeClr val="accent1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 Systems</a:t>
            </a:r>
            <a:endParaRPr lang="en-US" sz="5400" b="1" cap="all" dirty="0">
              <a:ln/>
              <a:solidFill>
                <a:schemeClr val="accent1"/>
              </a:solidFill>
              <a:effectLst>
                <a:outerShdw blurRad="19685" dist="12700" dir="5400000" algn="tl" rotWithShape="0">
                  <a:schemeClr val="accent1">
                    <a:satMod val="130000"/>
                    <a:alpha val="60000"/>
                  </a:schemeClr>
                </a:outerShdw>
                <a:reflection blurRad="10000" stA="55000" endPos="48000" dist="500" dir="5400000" sy="-100000" algn="bl" rotWithShape="0"/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033522" y="2133600"/>
            <a:ext cx="12430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Local</a:t>
            </a:r>
            <a:endParaRPr lang="en-US" sz="4000" dirty="0"/>
          </a:p>
        </p:txBody>
      </p:sp>
      <p:sp>
        <p:nvSpPr>
          <p:cNvPr id="7" name="TextBox 6"/>
          <p:cNvSpPr txBox="1"/>
          <p:nvPr/>
        </p:nvSpPr>
        <p:spPr>
          <a:xfrm>
            <a:off x="5486400" y="2133600"/>
            <a:ext cx="19288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Remote</a:t>
            </a:r>
            <a:endParaRPr lang="en-US" sz="4000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1435861" y="2743200"/>
            <a:ext cx="24384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5117820" y="2759122"/>
            <a:ext cx="24384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435861" y="3048000"/>
            <a:ext cx="2438400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HDFS</a:t>
            </a:r>
          </a:p>
          <a:p>
            <a:pPr algn="ctr"/>
            <a:r>
              <a:rPr lang="en-US" sz="2800" dirty="0" err="1" smtClean="0"/>
              <a:t>Quantcast</a:t>
            </a:r>
            <a:endParaRPr lang="en-US" sz="2800" dirty="0"/>
          </a:p>
          <a:p>
            <a:pPr algn="ctr"/>
            <a:r>
              <a:rPr lang="en-US" sz="2800" dirty="0" err="1" smtClean="0"/>
              <a:t>Lustre</a:t>
            </a:r>
            <a:endParaRPr lang="en-US" sz="2800" dirty="0" smtClean="0"/>
          </a:p>
          <a:p>
            <a:pPr algn="ctr"/>
            <a:r>
              <a:rPr lang="en-US" sz="2800" dirty="0" smtClean="0"/>
              <a:t>Ori</a:t>
            </a:r>
          </a:p>
          <a:p>
            <a:pPr algn="ctr"/>
            <a:r>
              <a:rPr lang="en-US" sz="2000" b="1" dirty="0" smtClean="0"/>
              <a:t>•</a:t>
            </a:r>
          </a:p>
          <a:p>
            <a:pPr algn="ctr"/>
            <a:r>
              <a:rPr lang="en-US" sz="2000" b="1" dirty="0"/>
              <a:t>•</a:t>
            </a:r>
            <a:endParaRPr lang="en-US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</p:txBody>
      </p:sp>
      <p:sp>
        <p:nvSpPr>
          <p:cNvPr id="14" name="TextBox 13"/>
          <p:cNvSpPr txBox="1"/>
          <p:nvPr/>
        </p:nvSpPr>
        <p:spPr>
          <a:xfrm>
            <a:off x="5117820" y="3048000"/>
            <a:ext cx="24384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Amazon S3</a:t>
            </a:r>
          </a:p>
          <a:p>
            <a:pPr algn="ctr"/>
            <a:r>
              <a:rPr lang="en-US" sz="2800" dirty="0" smtClean="0"/>
              <a:t>Google Cloud</a:t>
            </a:r>
          </a:p>
          <a:p>
            <a:pPr algn="ctr"/>
            <a:r>
              <a:rPr lang="en-US" sz="2800" dirty="0" smtClean="0"/>
              <a:t>MS Azure</a:t>
            </a:r>
          </a:p>
          <a:p>
            <a:pPr algn="ctr"/>
            <a:r>
              <a:rPr lang="en-US" sz="2000" b="1" dirty="0" smtClean="0"/>
              <a:t>•</a:t>
            </a:r>
          </a:p>
          <a:p>
            <a:pPr algn="ctr"/>
            <a:r>
              <a:rPr lang="en-US" sz="2000" b="1" dirty="0" smtClean="0"/>
              <a:t>•</a:t>
            </a:r>
          </a:p>
          <a:p>
            <a:pPr algn="ctr"/>
            <a:r>
              <a:rPr lang="en-US" sz="2000" b="1" dirty="0"/>
              <a:t>•</a:t>
            </a:r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73225563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4" grpId="0"/>
      <p:bldP spid="3" grpId="0"/>
      <p:bldP spid="6" grpId="0"/>
      <p:bldP spid="7" grpId="0"/>
      <p:bldP spid="13" grpId="0"/>
      <p:bldP spid="1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4113" y="2462397"/>
            <a:ext cx="2555773" cy="287524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4629" y="2710218"/>
            <a:ext cx="3548999" cy="237960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4396" y="2710218"/>
            <a:ext cx="1809835" cy="180983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50" y="104863"/>
            <a:ext cx="3357350" cy="16405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0" y="104864"/>
            <a:ext cx="3439450" cy="1640574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3204579" y="304800"/>
            <a:ext cx="2749471" cy="1200329"/>
          </a:xfrm>
          <a:prstGeom prst="rect">
            <a:avLst/>
          </a:prstGeom>
          <a:noFill/>
          <a:effectLst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7200" b="1" dirty="0" smtClean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FFFFFF"/>
                </a:solidFill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</a:rPr>
              <a:t>NoSQL</a:t>
            </a:r>
            <a:endParaRPr lang="en-US" sz="7200" b="1" cap="none" spc="300" dirty="0">
              <a:ln w="11430" cmpd="sng">
                <a:solidFill>
                  <a:schemeClr val="accent1">
                    <a:tint val="10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83000"/>
                      <a:shade val="100000"/>
                      <a:satMod val="200000"/>
                    </a:schemeClr>
                  </a:gs>
                  <a:gs pos="75000">
                    <a:schemeClr val="accent1">
                      <a:tint val="100000"/>
                      <a:shade val="50000"/>
                      <a:satMod val="150000"/>
                    </a:schemeClr>
                  </a:gs>
                </a:gsLst>
                <a:lin ang="5400000"/>
              </a:gradFill>
              <a:effectLst>
                <a:glow rad="101600">
                  <a:schemeClr val="accent5">
                    <a:satMod val="175000"/>
                    <a:alpha val="40000"/>
                  </a:schemeClr>
                </a:glow>
                <a:outerShdw blurRad="41275" dist="12700" dir="120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9427790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0400" y="685800"/>
            <a:ext cx="5283200" cy="36195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846873" y="4724400"/>
            <a:ext cx="7468455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Harnessing The Power of </a:t>
            </a:r>
          </a:p>
          <a:p>
            <a:pPr algn="ctr"/>
            <a:r>
              <a:rPr lang="en-US" sz="54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The GPU</a:t>
            </a:r>
            <a:endParaRPr lang="en-US" sz="5400" b="1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5586687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73377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53508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1215" y="-19493"/>
            <a:ext cx="5424785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8860" y="3733800"/>
            <a:ext cx="9144000" cy="276998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1600" dirty="0"/>
              <a:t>	</a:t>
            </a:r>
            <a:r>
              <a:rPr lang="en-US" sz="1600" dirty="0" smtClean="0"/>
              <a:t>		      </a:t>
            </a:r>
            <a:r>
              <a:rPr lang="en-US" sz="1400" dirty="0" smtClean="0"/>
              <a:t>"Computing Machines in General"</a:t>
            </a:r>
          </a:p>
          <a:p>
            <a:endParaRPr lang="en-US" sz="1600" dirty="0" smtClean="0"/>
          </a:p>
          <a:p>
            <a:r>
              <a:rPr lang="en-US" sz="1400" dirty="0"/>
              <a:t>	</a:t>
            </a:r>
            <a:r>
              <a:rPr lang="en-US" sz="1400" dirty="0" smtClean="0"/>
              <a:t>	     "Rigorous Theories of Control and Information"</a:t>
            </a:r>
          </a:p>
          <a:p>
            <a:endParaRPr lang="en-US" dirty="0" smtClean="0"/>
          </a:p>
          <a:p>
            <a:r>
              <a:rPr lang="en-US" sz="2400" b="1" spc="300" dirty="0"/>
              <a:t>	</a:t>
            </a:r>
            <a:r>
              <a:rPr lang="en-US" sz="2400" b="1" spc="300" dirty="0" smtClean="0"/>
              <a:t>   "Theory and Organization of </a:t>
            </a:r>
          </a:p>
          <a:p>
            <a:r>
              <a:rPr lang="en-US" sz="2400" b="1" spc="300" dirty="0" smtClean="0"/>
              <a:t>		   Complicated Automata“</a:t>
            </a:r>
          </a:p>
          <a:p>
            <a:endParaRPr lang="en-US" dirty="0" smtClean="0"/>
          </a:p>
          <a:p>
            <a:r>
              <a:rPr lang="en-US" sz="1400" dirty="0"/>
              <a:t>	</a:t>
            </a:r>
            <a:r>
              <a:rPr lang="en-US" sz="1400" dirty="0" smtClean="0"/>
              <a:t>	              "The Role of High and of Extremely High Complication"</a:t>
            </a:r>
          </a:p>
          <a:p>
            <a:pPr algn="r"/>
            <a:endParaRPr lang="en-US" sz="1600" dirty="0"/>
          </a:p>
          <a:p>
            <a:pPr algn="r"/>
            <a:r>
              <a:rPr lang="en-US" sz="1400" dirty="0" smtClean="0"/>
              <a:t>"Re-evaluation of the Problem of Complicated Automata: Problems of Hierarchy and Evolution“	</a:t>
            </a:r>
          </a:p>
        </p:txBody>
      </p:sp>
      <p:sp>
        <p:nvSpPr>
          <p:cNvPr id="3" name="Rectangle 2"/>
          <p:cNvSpPr/>
          <p:nvPr/>
        </p:nvSpPr>
        <p:spPr>
          <a:xfrm>
            <a:off x="609600" y="828763"/>
            <a:ext cx="6401624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8000" b="1" dirty="0" smtClean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FFFFFF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</a:rPr>
              <a:t>Von Neumann</a:t>
            </a:r>
            <a:endParaRPr lang="en-US" sz="8000" b="1" dirty="0">
              <a:ln w="31550" cmpd="sng">
                <a:gradFill>
                  <a:gsLst>
                    <a:gs pos="25000">
                      <a:schemeClr val="accent1">
                        <a:shade val="25000"/>
                        <a:satMod val="190000"/>
                      </a:schemeClr>
                    </a:gs>
                    <a:gs pos="80000">
                      <a:schemeClr val="accent1">
                        <a:tint val="75000"/>
                        <a:satMod val="190000"/>
                      </a:schemeClr>
                    </a:gs>
                  </a:gsLst>
                  <a:lin ang="5400000"/>
                </a:gradFill>
                <a:prstDash val="solid"/>
              </a:ln>
              <a:solidFill>
                <a:srgbClr val="FFFFFF"/>
              </a:solidFill>
              <a:effectLst>
                <a:outerShdw blurRad="41275" dist="12700" dir="120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81000" y="228599"/>
            <a:ext cx="2132315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7200" b="1" cap="none" spc="300" dirty="0" smtClean="0">
                <a:ln w="11430" cmpd="sng">
                  <a:solidFill>
                    <a:schemeClr val="accent1">
                      <a:tint val="10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83000"/>
                        <a:shade val="100000"/>
                        <a:satMod val="200000"/>
                      </a:schemeClr>
                    </a:gs>
                    <a:gs pos="75000">
                      <a:schemeClr val="accent1">
                        <a:tint val="100000"/>
                        <a:shade val="50000"/>
                        <a:satMod val="150000"/>
                      </a:schemeClr>
                    </a:gs>
                  </a:gsLst>
                  <a:lin ang="5400000"/>
                </a:gradFill>
                <a:effectLst>
                  <a:glow rad="45500">
                    <a:schemeClr val="accent1">
                      <a:satMod val="220000"/>
                      <a:alpha val="35000"/>
                    </a:schemeClr>
                  </a:glow>
                </a:effectLst>
              </a:rPr>
              <a:t>John</a:t>
            </a:r>
            <a:endParaRPr lang="en-US" sz="7200" b="1" cap="none" spc="300" dirty="0">
              <a:ln w="11430" cmpd="sng">
                <a:solidFill>
                  <a:schemeClr val="accent1">
                    <a:tint val="10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83000"/>
                      <a:shade val="100000"/>
                      <a:satMod val="200000"/>
                    </a:schemeClr>
                  </a:gs>
                  <a:gs pos="75000">
                    <a:schemeClr val="accent1">
                      <a:tint val="100000"/>
                      <a:shade val="50000"/>
                      <a:satMod val="150000"/>
                    </a:schemeClr>
                  </a:gs>
                </a:gsLst>
                <a:lin ang="5400000"/>
              </a:gradFill>
              <a:effectLst>
                <a:glow rad="45500">
                  <a:schemeClr val="accent1">
                    <a:satMod val="220000"/>
                    <a:alpha val="35000"/>
                  </a:schemeClr>
                </a:glo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80999" y="1676400"/>
            <a:ext cx="12179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/>
              <a:t>1949</a:t>
            </a:r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19655355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0" y="1485900"/>
            <a:ext cx="4629150" cy="4762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33582"/>
          <a:stretch/>
        </p:blipFill>
        <p:spPr>
          <a:xfrm>
            <a:off x="76200" y="3286125"/>
            <a:ext cx="3947561" cy="334327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6211669"/>
            <a:ext cx="9161721" cy="646331"/>
          </a:xfrm>
          <a:prstGeom prst="rect">
            <a:avLst/>
          </a:prstGeom>
          <a:ln>
            <a:noFill/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3600" b="1" spc="-300" dirty="0" smtClean="0">
                <a:ln/>
                <a:solidFill>
                  <a:schemeClr val="accent3"/>
                </a:solidFill>
                <a:latin typeface="Lucida Console" panose="020B0609040504020204" pitchFamily="49" charset="0"/>
              </a:rPr>
              <a:t>I’M THE CREEPER: CATCH ME IF YOU CAN</a:t>
            </a:r>
            <a:endParaRPr lang="en-US" sz="3600" b="1" cap="none" spc="-300" dirty="0">
              <a:ln/>
              <a:solidFill>
                <a:schemeClr val="accent3"/>
              </a:solidFill>
              <a:effectLst/>
              <a:latin typeface="Lucida Console" panose="020B0609040504020204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219200" y="685800"/>
            <a:ext cx="1219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/>
              <a:t>1971</a:t>
            </a:r>
            <a:endParaRPr lang="en-US" sz="4000" b="1" dirty="0"/>
          </a:p>
        </p:txBody>
      </p:sp>
      <p:sp>
        <p:nvSpPr>
          <p:cNvPr id="10" name="Rectangle 9"/>
          <p:cNvSpPr/>
          <p:nvPr/>
        </p:nvSpPr>
        <p:spPr>
          <a:xfrm>
            <a:off x="76200" y="0"/>
            <a:ext cx="380424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5400" b="1" spc="50" dirty="0" smtClean="0">
                <a:ln w="11430">
                  <a:solidFill>
                    <a:schemeClr val="accent3">
                      <a:lumMod val="75000"/>
                    </a:schemeClr>
                  </a:solidFill>
                </a:ln>
                <a:solidFill>
                  <a:schemeClr val="accent3">
                    <a:lumMod val="50000"/>
                  </a:schemeClr>
                </a:solidFill>
                <a:effectLst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</a:effectLst>
              </a:rPr>
              <a:t>Bob Thomas</a:t>
            </a:r>
            <a:endParaRPr lang="en-US" sz="5400" b="1" spc="50" dirty="0">
              <a:ln w="11430">
                <a:solidFill>
                  <a:schemeClr val="accent3">
                    <a:lumMod val="75000"/>
                  </a:schemeClr>
                </a:solidFill>
              </a:ln>
              <a:solidFill>
                <a:schemeClr val="accent3">
                  <a:lumMod val="50000"/>
                </a:schemeClr>
              </a:solidFill>
              <a:effectLst>
                <a:outerShdw blurRad="60007" dist="200025" dir="15000000" sy="30000" kx="-1800000" algn="bl" rotWithShape="0">
                  <a:prstClr val="black">
                    <a:alpha val="32000"/>
                  </a:prstClr>
                </a:outerShdw>
              </a:effectLst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724400" y="6951"/>
            <a:ext cx="44212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5400" b="1" spc="50" dirty="0" smtClean="0">
                <a:ln w="11430">
                  <a:solidFill>
                    <a:schemeClr val="accent3">
                      <a:lumMod val="75000"/>
                    </a:schemeClr>
                  </a:solidFill>
                </a:ln>
                <a:solidFill>
                  <a:schemeClr val="accent3">
                    <a:lumMod val="50000"/>
                  </a:schemeClr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</a:rPr>
              <a:t>Ray Tomlinson</a:t>
            </a:r>
            <a:endParaRPr lang="en-US" sz="5400" b="1" spc="50" dirty="0">
              <a:ln w="11430">
                <a:solidFill>
                  <a:schemeClr val="accent3">
                    <a:lumMod val="75000"/>
                  </a:schemeClr>
                </a:solidFill>
              </a:ln>
              <a:solidFill>
                <a:schemeClr val="accent3">
                  <a:lumMod val="50000"/>
                </a:schemeClr>
              </a:solidFill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248400" y="663714"/>
            <a:ext cx="1219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/>
              <a:t>1972</a:t>
            </a:r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22584893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14" presetClass="entr" presetSubtype="5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2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343400" y="228600"/>
            <a:ext cx="2438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chemeClr val="bg1"/>
                </a:solidFill>
              </a:rPr>
              <a:t>1981-1982</a:t>
            </a:r>
            <a:endParaRPr lang="en-US" sz="4000" b="1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8600" y="83403"/>
            <a:ext cx="4191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>
                <a:solidFill>
                  <a:schemeClr val="bg1"/>
                </a:solidFill>
              </a:rPr>
              <a:t>Richard </a:t>
            </a:r>
            <a:r>
              <a:rPr lang="en-US" sz="4800" b="1" dirty="0" err="1" smtClean="0">
                <a:solidFill>
                  <a:schemeClr val="bg1"/>
                </a:solidFill>
              </a:rPr>
              <a:t>Skrenta</a:t>
            </a:r>
            <a:endParaRPr lang="en-US" sz="4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13255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510" y="0"/>
            <a:ext cx="9156510" cy="686738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0248" y="0"/>
            <a:ext cx="2338704" cy="334897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71651"/>
            <a:ext cx="27432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33101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8600" y="3733800"/>
            <a:ext cx="66294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 smtClean="0">
                <a:latin typeface="Gill Sans Ultra Bold" panose="020B0A02020104020203" pitchFamily="34" charset="0"/>
              </a:rPr>
              <a:t>THE MORRIS WORM</a:t>
            </a:r>
            <a:endParaRPr lang="en-US" sz="6600" dirty="0">
              <a:latin typeface="Gill Sans Ultra Bold" panose="020B0A02020104020203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28600" y="5715000"/>
            <a:ext cx="1219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/>
              <a:t>1988</a:t>
            </a:r>
            <a:endParaRPr lang="en-US" sz="4000" b="1" dirty="0"/>
          </a:p>
        </p:txBody>
      </p:sp>
      <p:sp>
        <p:nvSpPr>
          <p:cNvPr id="6" name="Rectangle 5"/>
          <p:cNvSpPr/>
          <p:nvPr/>
        </p:nvSpPr>
        <p:spPr>
          <a:xfrm>
            <a:off x="992875" y="228600"/>
            <a:ext cx="8162499" cy="8382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3600" dirty="0" smtClean="0"/>
              <a:t>First Distributed Denial of Service Attack</a:t>
            </a:r>
            <a:endParaRPr lang="en-US" sz="3600" dirty="0"/>
          </a:p>
        </p:txBody>
      </p:sp>
      <p:sp>
        <p:nvSpPr>
          <p:cNvPr id="9" name="Rectangle 8"/>
          <p:cNvSpPr/>
          <p:nvPr/>
        </p:nvSpPr>
        <p:spPr>
          <a:xfrm>
            <a:off x="2514600" y="1295400"/>
            <a:ext cx="6638499" cy="8382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3600" dirty="0" smtClean="0"/>
              <a:t>Disabled 10% of the Internet</a:t>
            </a:r>
            <a:endParaRPr lang="en-US" sz="3600" dirty="0"/>
          </a:p>
        </p:txBody>
      </p:sp>
      <p:sp>
        <p:nvSpPr>
          <p:cNvPr id="10" name="Rectangle 9"/>
          <p:cNvSpPr/>
          <p:nvPr/>
        </p:nvSpPr>
        <p:spPr>
          <a:xfrm>
            <a:off x="4038600" y="2362200"/>
            <a:ext cx="5114499" cy="8382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3600" dirty="0" smtClean="0"/>
              <a:t>All because of a bug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404986353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sp>
        <p:nvSpPr>
          <p:cNvPr id="34" name="Rectangle 33"/>
          <p:cNvSpPr/>
          <p:nvPr/>
        </p:nvSpPr>
        <p:spPr>
          <a:xfrm>
            <a:off x="3291538" y="5849525"/>
            <a:ext cx="189026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300" dirty="0" smtClean="0">
                <a:ln w="11430" cmpd="sng">
                  <a:solidFill>
                    <a:schemeClr val="accent1">
                      <a:tint val="10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83000"/>
                        <a:shade val="100000"/>
                        <a:satMod val="200000"/>
                      </a:schemeClr>
                    </a:gs>
                    <a:gs pos="75000">
                      <a:schemeClr val="accent1">
                        <a:tint val="100000"/>
                        <a:shade val="50000"/>
                        <a:satMod val="150000"/>
                      </a:schemeClr>
                    </a:gs>
                  </a:gsLst>
                  <a:lin ang="5400000"/>
                </a:gradFill>
                <a:effectLst>
                  <a:glow rad="45500">
                    <a:schemeClr val="accent1">
                      <a:satMod val="220000"/>
                      <a:alpha val="35000"/>
                    </a:schemeClr>
                  </a:glow>
                </a:effectLst>
              </a:rPr>
              <a:t>CERN</a:t>
            </a:r>
            <a:endParaRPr lang="en-US" sz="5400" b="1" cap="none" spc="300" dirty="0">
              <a:ln w="11430" cmpd="sng">
                <a:solidFill>
                  <a:schemeClr val="accent1">
                    <a:tint val="10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83000"/>
                      <a:shade val="100000"/>
                      <a:satMod val="200000"/>
                    </a:schemeClr>
                  </a:gs>
                  <a:gs pos="75000">
                    <a:schemeClr val="accent1">
                      <a:tint val="100000"/>
                      <a:shade val="50000"/>
                      <a:satMod val="150000"/>
                    </a:schemeClr>
                  </a:gs>
                </a:gsLst>
                <a:lin ang="5400000"/>
              </a:gradFill>
              <a:effectLst>
                <a:glow rad="45500">
                  <a:schemeClr val="accent1">
                    <a:satMod val="220000"/>
                    <a:alpha val="35000"/>
                  </a:schemeClr>
                </a:glow>
              </a:effectLst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179354" y="5664113"/>
            <a:ext cx="281840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effectLst/>
              </a:rPr>
              <a:t>ENQUIRE</a:t>
            </a:r>
            <a:endParaRPr lang="en-US" sz="5400" b="1" cap="none" spc="0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5342700" y="5859818"/>
            <a:ext cx="347691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l"/>
            </a:scene3d>
            <a:sp3d contourW="19050" prstMaterial="clear">
              <a:bevelT w="50800" h="50800"/>
              <a:contourClr>
                <a:schemeClr val="accent5">
                  <a:tint val="70000"/>
                  <a:satMod val="180000"/>
                  <a:alpha val="70000"/>
                </a:schemeClr>
              </a:contourClr>
            </a:sp3d>
          </a:bodyPr>
          <a:lstStyle/>
          <a:p>
            <a:pPr algn="ctr"/>
            <a:r>
              <a:rPr lang="en-US" sz="5400" b="1" cap="none" spc="0" dirty="0" smtClean="0">
                <a:ln/>
                <a:solidFill>
                  <a:schemeClr val="accent5">
                    <a:tint val="50000"/>
                    <a:satMod val="180000"/>
                  </a:schemeClr>
                </a:solidFill>
                <a:effectLst/>
              </a:rPr>
              <a:t>HYPERTEXT</a:t>
            </a:r>
          </a:p>
        </p:txBody>
      </p:sp>
      <p:sp>
        <p:nvSpPr>
          <p:cNvPr id="37" name="Rectangle 36"/>
          <p:cNvSpPr/>
          <p:nvPr/>
        </p:nvSpPr>
        <p:spPr>
          <a:xfrm>
            <a:off x="3291538" y="4783736"/>
            <a:ext cx="124829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brightRoom" dir="t"/>
            </a:scene3d>
            <a:sp3d contourW="6350" prstMaterial="plastic">
              <a:bevelT w="20320" h="20320" prst="angle"/>
              <a:contourClr>
                <a:schemeClr val="accent1">
                  <a:tint val="100000"/>
                  <a:shade val="100000"/>
                  <a:hueMod val="100000"/>
                  <a:satMod val="100000"/>
                </a:schemeClr>
              </a:contourClr>
            </a:sp3d>
          </a:bodyPr>
          <a:lstStyle/>
          <a:p>
            <a:pPr algn="ctr"/>
            <a:r>
              <a:rPr lang="en-US" sz="5400" b="1" cap="all" spc="0" dirty="0" smtClean="0">
                <a:ln/>
                <a:solidFill>
                  <a:schemeClr val="accent1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TCP</a:t>
            </a:r>
            <a:endParaRPr lang="en-US" sz="5400" b="1" cap="all" spc="0" dirty="0">
              <a:ln/>
              <a:solidFill>
                <a:schemeClr val="accent1"/>
              </a:solidFill>
              <a:effectLst>
                <a:outerShdw blurRad="19685" dist="12700" dir="5400000" algn="tl" rotWithShape="0">
                  <a:schemeClr val="accent1">
                    <a:satMod val="130000"/>
                    <a:alpha val="60000"/>
                  </a:schemeClr>
                </a:outerShdw>
                <a:reflection blurRad="10000" stA="55000" endPos="48000" dist="500" dir="5400000" sy="-100000" algn="bl" rotWithShape="0"/>
              </a:effectLst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7758782" y="4569077"/>
            <a:ext cx="140455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brightRoom" dir="t"/>
            </a:scene3d>
            <a:sp3d contourW="6350" prstMaterial="plastic">
              <a:bevelT w="20320" h="20320" prst="angle"/>
              <a:contourClr>
                <a:schemeClr val="accent1">
                  <a:tint val="100000"/>
                  <a:shade val="100000"/>
                  <a:hueMod val="100000"/>
                  <a:satMod val="100000"/>
                </a:schemeClr>
              </a:contourClr>
            </a:sp3d>
          </a:bodyPr>
          <a:lstStyle/>
          <a:p>
            <a:pPr algn="ctr"/>
            <a:r>
              <a:rPr lang="en-US" sz="5400" b="1" cap="all" spc="0" dirty="0" smtClean="0">
                <a:ln/>
                <a:solidFill>
                  <a:schemeClr val="accent1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DNS</a:t>
            </a:r>
            <a:endParaRPr lang="en-US" sz="5400" b="1" cap="all" spc="0" dirty="0">
              <a:ln/>
              <a:solidFill>
                <a:schemeClr val="accent1"/>
              </a:solidFill>
              <a:effectLst>
                <a:outerShdw blurRad="19685" dist="12700" dir="5400000" algn="tl" rotWithShape="0">
                  <a:schemeClr val="accent1">
                    <a:satMod val="130000"/>
                    <a:alpha val="60000"/>
                  </a:schemeClr>
                </a:outerShdw>
                <a:reflection blurRad="10000" stA="55000" endPos="48000" dist="500" dir="5400000" sy="-100000" algn="bl" rotWithShape="0"/>
              </a:effectLst>
            </a:endParaRPr>
          </a:p>
        </p:txBody>
      </p:sp>
      <p:sp>
        <p:nvSpPr>
          <p:cNvPr id="42" name="Rectangle 41"/>
          <p:cNvSpPr/>
          <p:nvPr/>
        </p:nvSpPr>
        <p:spPr>
          <a:xfrm rot="771110">
            <a:off x="5641531" y="4811467"/>
            <a:ext cx="2041649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66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HTTP</a:t>
            </a:r>
            <a:endParaRPr lang="en-US" sz="6600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838200" y="4973882"/>
            <a:ext cx="186461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</a:rPr>
              <a:t>HTML</a:t>
            </a:r>
            <a:endParaRPr lang="en-US" sz="5400" b="1" cap="none" spc="0" dirty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63000"/>
                      <a:sat val="105000"/>
                    </a:schemeClr>
                  </a:gs>
                  <a:gs pos="90000">
                    <a:schemeClr val="accent1">
                      <a:shade val="50000"/>
                      <a:satMod val="100000"/>
                    </a:schemeClr>
                  </a:gs>
                </a:gsLst>
                <a:lin ang="5400000"/>
              </a:gra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2396935" y="4052108"/>
            <a:ext cx="478804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err="1" smtClean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FFFFFF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</a:rPr>
              <a:t>WorldWideWeb</a:t>
            </a:r>
            <a:endParaRPr lang="en-US" sz="5400" b="1" cap="none" spc="0" dirty="0">
              <a:ln w="31550" cmpd="sng">
                <a:gradFill>
                  <a:gsLst>
                    <a:gs pos="25000">
                      <a:schemeClr val="accent1">
                        <a:shade val="25000"/>
                        <a:satMod val="190000"/>
                      </a:schemeClr>
                    </a:gs>
                    <a:gs pos="80000">
                      <a:schemeClr val="accent1">
                        <a:tint val="75000"/>
                        <a:satMod val="190000"/>
                      </a:schemeClr>
                    </a:gs>
                  </a:gsLst>
                  <a:lin ang="5400000"/>
                </a:gradFill>
                <a:prstDash val="solid"/>
              </a:ln>
              <a:solidFill>
                <a:srgbClr val="FFFFFF"/>
              </a:solidFill>
              <a:effectLst>
                <a:outerShdw blurRad="41275" dist="12700" dir="120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45" name="Rectangle 44"/>
          <p:cNvSpPr/>
          <p:nvPr/>
        </p:nvSpPr>
        <p:spPr>
          <a:xfrm rot="20865270">
            <a:off x="50824" y="4363274"/>
            <a:ext cx="214033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cap="all" spc="0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Nexus</a:t>
            </a:r>
            <a:endParaRPr lang="en-US" sz="5400" b="1" cap="all" spc="0" dirty="0">
              <a:ln w="0"/>
              <a:gradFill flip="none">
                <a:gsLst>
                  <a:gs pos="0">
                    <a:schemeClr val="accent1">
                      <a:tint val="75000"/>
                      <a:shade val="75000"/>
                      <a:satMod val="170000"/>
                    </a:schemeClr>
                  </a:gs>
                  <a:gs pos="49000">
                    <a:schemeClr val="accent1">
                      <a:tint val="88000"/>
                      <a:shade val="65000"/>
                      <a:satMod val="172000"/>
                    </a:schemeClr>
                  </a:gs>
                  <a:gs pos="50000">
                    <a:schemeClr val="accent1">
                      <a:shade val="65000"/>
                      <a:satMod val="130000"/>
                    </a:schemeClr>
                  </a:gs>
                  <a:gs pos="92000">
                    <a:schemeClr val="accent1">
                      <a:shade val="50000"/>
                      <a:satMod val="120000"/>
                    </a:schemeClr>
                  </a:gs>
                  <a:gs pos="100000">
                    <a:schemeClr val="accent1">
                      <a:shade val="48000"/>
                      <a:satMod val="120000"/>
                    </a:schemeClr>
                  </a:gs>
                </a:gsLst>
                <a:lin ang="5400000"/>
              </a:gradFill>
              <a:effectLst>
                <a:reflection blurRad="12700" stA="50000" endPos="50000" dist="5000" dir="5400000" sy="-100000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2996885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-4549" y="2295997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… the more vulnerable we become.</a:t>
            </a:r>
            <a:endParaRPr lang="en-US" sz="40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0" y="2295997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The more connected we are …</a:t>
            </a:r>
            <a:endParaRPr lang="en-US" sz="40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0" y="229618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1,021,823,603+ registered web domains</a:t>
            </a:r>
            <a:endParaRPr lang="en-US" sz="40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-4549" y="229618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238,975,082	 new subscribers per year</a:t>
            </a:r>
            <a:endParaRPr lang="en-US" sz="40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-4549" y="2295997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3,424,971,237 current users</a:t>
            </a:r>
            <a:endParaRPr lang="en-US" sz="40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746" y="2295997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46% of the world’s population is online</a:t>
            </a:r>
            <a:endParaRPr lang="en-US" sz="40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3762266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xit" presetSubtype="0" fill="hold" grpId="1" nodeType="afterEffect">
                                  <p:stCondLst>
                                    <p:cond delay="1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250"/>
                            </p:stCondLst>
                            <p:childTnLst>
                              <p:par>
                                <p:cTn id="17" presetID="10" presetClass="exit" presetSubtype="0" fill="hold" grpId="1" nodeType="afterEffect">
                                  <p:stCondLst>
                                    <p:cond delay="1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725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8500"/>
                            </p:stCondLst>
                            <p:childTnLst>
                              <p:par>
                                <p:cTn id="25" presetID="10" presetClass="exit" presetSubtype="0" fill="hold" grpId="1" nodeType="afterEffect">
                                  <p:stCondLst>
                                    <p:cond delay="1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1750"/>
                            </p:stCondLst>
                            <p:childTnLst>
                              <p:par>
                                <p:cTn id="33" presetID="10" presetClass="exit" presetSubtype="0" fill="hold" grpId="1" nodeType="afterEffect">
                                  <p:stCondLst>
                                    <p:cond delay="1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375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0"/>
                            </p:stCondLst>
                            <p:childTnLst>
                              <p:par>
                                <p:cTn id="41" presetID="10" presetClass="exit" presetSubtype="0" fill="hold" grpId="1" nodeType="afterEffect">
                                  <p:stCondLst>
                                    <p:cond delay="1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7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8750"/>
                            </p:stCondLst>
                            <p:childTnLst>
                              <p:par>
                                <p:cTn id="49" presetID="10" presetClass="exit" presetSubtype="0" fill="hold" grpId="1" nodeType="afterEffect">
                                  <p:stCondLst>
                                    <p:cond delay="1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9" grpId="1"/>
      <p:bldP spid="18" grpId="0"/>
      <p:bldP spid="18" grpId="1"/>
      <p:bldP spid="16" grpId="0"/>
      <p:bldP spid="16" grpId="1"/>
      <p:bldP spid="8" grpId="0"/>
      <p:bldP spid="8" grpId="1"/>
      <p:bldP spid="7" grpId="0"/>
      <p:bldP spid="7" grpId="1"/>
      <p:bldP spid="5" grpId="0"/>
      <p:bldP spid="5" grpId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Black Tie</Template>
  <TotalTime>4294</TotalTime>
  <Words>600</Words>
  <Application>Microsoft Office PowerPoint</Application>
  <PresentationFormat>On-screen Show (4:3)</PresentationFormat>
  <Paragraphs>271</Paragraphs>
  <Slides>24</Slides>
  <Notes>14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5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Scot Matson</dc:creator>
  <cp:lastModifiedBy>Scot Matson</cp:lastModifiedBy>
  <cp:revision>139</cp:revision>
  <dcterms:created xsi:type="dcterms:W3CDTF">2016-05-01T19:43:38Z</dcterms:created>
  <dcterms:modified xsi:type="dcterms:W3CDTF">2016-05-04T19:17:56Z</dcterms:modified>
</cp:coreProperties>
</file>